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3"/>
    <p:sldId id="257" r:id="rId4"/>
    <p:sldId id="260" r:id="rId6"/>
    <p:sldId id="261" r:id="rId7"/>
    <p:sldId id="262" r:id="rId8"/>
    <p:sldId id="263" r:id="rId9"/>
    <p:sldId id="265" r:id="rId10"/>
    <p:sldId id="264" r:id="rId11"/>
    <p:sldId id="268" r:id="rId12"/>
    <p:sldId id="267" r:id="rId13"/>
    <p:sldId id="269" r:id="rId14"/>
    <p:sldId id="270" r:id="rId15"/>
    <p:sldId id="271" r:id="rId16"/>
    <p:sldId id="273" r:id="rId17"/>
    <p:sldId id="272" r:id="rId18"/>
    <p:sldId id="275" r:id="rId19"/>
    <p:sldId id="276" r:id="rId20"/>
    <p:sldId id="279" r:id="rId21"/>
    <p:sldId id="280" r:id="rId22"/>
    <p:sldId id="281" r:id="rId23"/>
    <p:sldId id="284" r:id="rId24"/>
    <p:sldId id="286" r:id="rId25"/>
    <p:sldId id="285" r:id="rId26"/>
    <p:sldId id="287" r:id="rId27"/>
    <p:sldId id="289" r:id="rId28"/>
    <p:sldId id="288" r:id="rId29"/>
    <p:sldId id="290" r:id="rId30"/>
    <p:sldId id="292" r:id="rId31"/>
    <p:sldId id="291" r:id="rId32"/>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94660"/>
  </p:normalViewPr>
  <p:slideViewPr>
    <p:cSldViewPr showGuides="1">
      <p:cViewPr varScale="1">
        <p:scale>
          <a:sx n="71" d="100"/>
          <a:sy n="71" d="100"/>
        </p:scale>
        <p:origin x="-1272"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5" Type="http://schemas.openxmlformats.org/officeDocument/2006/relationships/tableStyles" Target="tableStyles.xml"/><Relationship Id="rId34" Type="http://schemas.openxmlformats.org/officeDocument/2006/relationships/viewProps" Target="viewProps.xml"/><Relationship Id="rId33" Type="http://schemas.openxmlformats.org/officeDocument/2006/relationships/presProps" Target="presProps.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white">
      <p:bgRef idx="1001">
        <a:schemeClr val="bg1"/>
      </p:bgRef>
    </p:bg>
    <p:spTree>
      <p:nvGrpSpPr>
        <p:cNvPr id="1" name=""/>
        <p:cNvGrpSpPr/>
        <p:nvPr/>
      </p:nvGrpSpPr>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94D63662-6106-453F-AB17-EB925AD4E6AD}" type="datetimeFigureOut">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endParaRPr kumimoji="0" 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p>
            <a:pPr lvl="0" algn="r" eaLnBrk="1" hangingPunct="1">
              <a:buNone/>
            </a:pPr>
            <a:fld id="{9A0DB2DC-4C9A-4742-B13C-FB6460FD3503}" type="slidenum">
              <a:rPr lang="en-US" sz="1200" dirty="0"/>
            </a:fld>
            <a:endParaRPr 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Slide Image Placeholder 1"/>
          <p:cNvSpPr>
            <a:spLocks noGrp="1" noRot="1" noChangeAspect="1" noTextEdit="1"/>
          </p:cNvSpPr>
          <p:nvPr>
            <p:ph type="sldImg"/>
          </p:nvPr>
        </p:nvSpPr>
        <p:spPr>
          <a:ln>
            <a:solidFill>
              <a:srgbClr val="000000">
                <a:alpha val="100000"/>
              </a:srgbClr>
            </a:solidFill>
            <a:miter lim="800000"/>
          </a:ln>
        </p:spPr>
      </p:sp>
      <p:sp>
        <p:nvSpPr>
          <p:cNvPr id="40963"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40964"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Slide Image Placeholder 1"/>
          <p:cNvSpPr>
            <a:spLocks noGrp="1" noRot="1" noChangeAspect="1" noTextEdit="1"/>
          </p:cNvSpPr>
          <p:nvPr>
            <p:ph type="sldImg"/>
          </p:nvPr>
        </p:nvSpPr>
        <p:spPr>
          <a:ln>
            <a:solidFill>
              <a:srgbClr val="000000">
                <a:alpha val="100000"/>
              </a:srgbClr>
            </a:solidFill>
            <a:miter lim="800000"/>
          </a:ln>
        </p:spPr>
      </p:sp>
      <p:sp>
        <p:nvSpPr>
          <p:cNvPr id="53251"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53252"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Slide Image Placeholder 1"/>
          <p:cNvSpPr>
            <a:spLocks noGrp="1" noRot="1" noChangeAspect="1" noTextEdit="1"/>
          </p:cNvSpPr>
          <p:nvPr>
            <p:ph type="sldImg"/>
          </p:nvPr>
        </p:nvSpPr>
        <p:spPr>
          <a:ln>
            <a:solidFill>
              <a:srgbClr val="000000">
                <a:alpha val="100000"/>
              </a:srgbClr>
            </a:solidFill>
            <a:miter lim="800000"/>
          </a:ln>
        </p:spPr>
      </p:sp>
      <p:sp>
        <p:nvSpPr>
          <p:cNvPr id="5427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5427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Slide Image Placeholder 1"/>
          <p:cNvSpPr>
            <a:spLocks noGrp="1" noRot="1" noChangeAspect="1" noTextEdit="1"/>
          </p:cNvSpPr>
          <p:nvPr>
            <p:ph type="sldImg"/>
          </p:nvPr>
        </p:nvSpPr>
        <p:spPr>
          <a:ln>
            <a:solidFill>
              <a:srgbClr val="000000">
                <a:alpha val="100000"/>
              </a:srgbClr>
            </a:solidFill>
            <a:miter lim="800000"/>
          </a:ln>
        </p:spPr>
      </p:sp>
      <p:sp>
        <p:nvSpPr>
          <p:cNvPr id="55299"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5530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Slide Image Placeholder 1"/>
          <p:cNvSpPr>
            <a:spLocks noGrp="1" noRot="1" noChangeAspect="1" noTextEdit="1"/>
          </p:cNvSpPr>
          <p:nvPr>
            <p:ph type="sldImg"/>
          </p:nvPr>
        </p:nvSpPr>
        <p:spPr>
          <a:ln>
            <a:solidFill>
              <a:srgbClr val="000000">
                <a:alpha val="100000"/>
              </a:srgbClr>
            </a:solidFill>
            <a:miter lim="800000"/>
          </a:ln>
        </p:spPr>
      </p:sp>
      <p:sp>
        <p:nvSpPr>
          <p:cNvPr id="56323"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56324"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Slide Image Placeholder 1"/>
          <p:cNvSpPr>
            <a:spLocks noGrp="1" noRot="1" noChangeAspect="1" noTextEdit="1"/>
          </p:cNvSpPr>
          <p:nvPr>
            <p:ph type="sldImg"/>
          </p:nvPr>
        </p:nvSpPr>
        <p:spPr>
          <a:ln>
            <a:solidFill>
              <a:srgbClr val="000000">
                <a:alpha val="100000"/>
              </a:srgbClr>
            </a:solidFill>
            <a:miter lim="800000"/>
          </a:ln>
        </p:spPr>
      </p:sp>
      <p:sp>
        <p:nvSpPr>
          <p:cNvPr id="57347"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5734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Slide Image Placeholder 1"/>
          <p:cNvSpPr>
            <a:spLocks noGrp="1" noRot="1" noChangeAspect="1" noTextEdit="1"/>
          </p:cNvSpPr>
          <p:nvPr>
            <p:ph type="sldImg"/>
          </p:nvPr>
        </p:nvSpPr>
        <p:spPr>
          <a:ln>
            <a:solidFill>
              <a:srgbClr val="000000">
                <a:alpha val="100000"/>
              </a:srgbClr>
            </a:solidFill>
            <a:miter lim="800000"/>
          </a:ln>
        </p:spPr>
      </p:sp>
      <p:sp>
        <p:nvSpPr>
          <p:cNvPr id="5939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5939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Slide Image Placeholder 1"/>
          <p:cNvSpPr>
            <a:spLocks noGrp="1" noRot="1" noChangeAspect="1" noTextEdit="1"/>
          </p:cNvSpPr>
          <p:nvPr>
            <p:ph type="sldImg"/>
          </p:nvPr>
        </p:nvSpPr>
        <p:spPr>
          <a:ln>
            <a:solidFill>
              <a:srgbClr val="000000">
                <a:alpha val="100000"/>
              </a:srgbClr>
            </a:solidFill>
            <a:miter lim="800000"/>
          </a:ln>
        </p:spPr>
      </p:sp>
      <p:sp>
        <p:nvSpPr>
          <p:cNvPr id="60419"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6042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Slide Image Placeholder 1"/>
          <p:cNvSpPr>
            <a:spLocks noGrp="1" noRot="1" noChangeAspect="1" noTextEdit="1"/>
          </p:cNvSpPr>
          <p:nvPr>
            <p:ph type="sldImg"/>
          </p:nvPr>
        </p:nvSpPr>
        <p:spPr>
          <a:ln>
            <a:solidFill>
              <a:srgbClr val="000000">
                <a:alpha val="100000"/>
              </a:srgbClr>
            </a:solidFill>
            <a:miter lim="800000"/>
          </a:ln>
        </p:spPr>
      </p:sp>
      <p:sp>
        <p:nvSpPr>
          <p:cNvPr id="63491"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63492"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Slide Image Placeholder 1"/>
          <p:cNvSpPr>
            <a:spLocks noGrp="1" noRot="1" noChangeAspect="1" noTextEdit="1"/>
          </p:cNvSpPr>
          <p:nvPr>
            <p:ph type="sldImg"/>
          </p:nvPr>
        </p:nvSpPr>
        <p:spPr>
          <a:ln>
            <a:solidFill>
              <a:srgbClr val="000000">
                <a:alpha val="100000"/>
              </a:srgbClr>
            </a:solidFill>
            <a:miter lim="800000"/>
          </a:ln>
        </p:spPr>
      </p:sp>
      <p:sp>
        <p:nvSpPr>
          <p:cNvPr id="6451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6451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8" name="Slide Image Placeholder 1"/>
          <p:cNvSpPr>
            <a:spLocks noGrp="1" noRot="1" noChangeAspect="1" noTextEdit="1"/>
          </p:cNvSpPr>
          <p:nvPr>
            <p:ph type="sldImg"/>
          </p:nvPr>
        </p:nvSpPr>
        <p:spPr>
          <a:ln>
            <a:solidFill>
              <a:srgbClr val="000000">
                <a:alpha val="100000"/>
              </a:srgbClr>
            </a:solidFill>
            <a:miter lim="800000"/>
          </a:ln>
        </p:spPr>
      </p:sp>
      <p:sp>
        <p:nvSpPr>
          <p:cNvPr id="65539"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6554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Slide Image Placeholder 1"/>
          <p:cNvSpPr>
            <a:spLocks noGrp="1" noRot="1" noChangeAspect="1" noTextEdit="1"/>
          </p:cNvSpPr>
          <p:nvPr>
            <p:ph type="sldImg"/>
          </p:nvPr>
        </p:nvSpPr>
        <p:spPr>
          <a:ln>
            <a:solidFill>
              <a:srgbClr val="000000">
                <a:alpha val="100000"/>
              </a:srgbClr>
            </a:solidFill>
            <a:miter lim="800000"/>
          </a:ln>
        </p:spPr>
      </p:sp>
      <p:sp>
        <p:nvSpPr>
          <p:cNvPr id="4403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4403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Slide Image Placeholder 1"/>
          <p:cNvSpPr>
            <a:spLocks noGrp="1" noRot="1" noChangeAspect="1" noTextEdit="1"/>
          </p:cNvSpPr>
          <p:nvPr>
            <p:ph type="sldImg"/>
          </p:nvPr>
        </p:nvSpPr>
        <p:spPr>
          <a:ln>
            <a:solidFill>
              <a:srgbClr val="000000">
                <a:alpha val="100000"/>
              </a:srgbClr>
            </a:solidFill>
            <a:miter lim="800000"/>
          </a:ln>
        </p:spPr>
      </p:sp>
      <p:sp>
        <p:nvSpPr>
          <p:cNvPr id="68611"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68612"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Slide Image Placeholder 1"/>
          <p:cNvSpPr>
            <a:spLocks noGrp="1" noRot="1" noChangeAspect="1" noTextEdit="1"/>
          </p:cNvSpPr>
          <p:nvPr>
            <p:ph type="sldImg"/>
          </p:nvPr>
        </p:nvSpPr>
        <p:spPr>
          <a:ln>
            <a:solidFill>
              <a:srgbClr val="000000">
                <a:alpha val="100000"/>
              </a:srgbClr>
            </a:solidFill>
            <a:miter lim="800000"/>
          </a:ln>
        </p:spPr>
      </p:sp>
      <p:sp>
        <p:nvSpPr>
          <p:cNvPr id="6963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6963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8" name="Slide Image Placeholder 1"/>
          <p:cNvSpPr>
            <a:spLocks noGrp="1" noRot="1" noChangeAspect="1" noTextEdit="1"/>
          </p:cNvSpPr>
          <p:nvPr>
            <p:ph type="sldImg"/>
          </p:nvPr>
        </p:nvSpPr>
        <p:spPr>
          <a:ln>
            <a:solidFill>
              <a:srgbClr val="000000">
                <a:alpha val="100000"/>
              </a:srgbClr>
            </a:solidFill>
            <a:miter lim="800000"/>
          </a:ln>
        </p:spPr>
      </p:sp>
      <p:sp>
        <p:nvSpPr>
          <p:cNvPr id="70659"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7066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Slide Image Placeholder 1"/>
          <p:cNvSpPr>
            <a:spLocks noGrp="1" noRot="1" noChangeAspect="1" noTextEdit="1"/>
          </p:cNvSpPr>
          <p:nvPr>
            <p:ph type="sldImg"/>
          </p:nvPr>
        </p:nvSpPr>
        <p:spPr>
          <a:ln>
            <a:solidFill>
              <a:srgbClr val="000000">
                <a:alpha val="100000"/>
              </a:srgbClr>
            </a:solidFill>
            <a:miter lim="800000"/>
          </a:ln>
        </p:spPr>
      </p:sp>
      <p:sp>
        <p:nvSpPr>
          <p:cNvPr id="71683"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71684"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6" name="Slide Image Placeholder 1"/>
          <p:cNvSpPr>
            <a:spLocks noGrp="1" noRot="1" noChangeAspect="1" noTextEdit="1"/>
          </p:cNvSpPr>
          <p:nvPr>
            <p:ph type="sldImg"/>
          </p:nvPr>
        </p:nvSpPr>
        <p:spPr>
          <a:ln>
            <a:solidFill>
              <a:srgbClr val="000000">
                <a:alpha val="100000"/>
              </a:srgbClr>
            </a:solidFill>
            <a:miter lim="800000"/>
          </a:ln>
        </p:spPr>
      </p:sp>
      <p:sp>
        <p:nvSpPr>
          <p:cNvPr id="72707"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7270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3730" name="Slide Image Placeholder 1"/>
          <p:cNvSpPr>
            <a:spLocks noGrp="1" noRot="1" noChangeAspect="1" noTextEdit="1"/>
          </p:cNvSpPr>
          <p:nvPr>
            <p:ph type="sldImg"/>
          </p:nvPr>
        </p:nvSpPr>
        <p:spPr>
          <a:ln>
            <a:solidFill>
              <a:srgbClr val="000000">
                <a:alpha val="100000"/>
              </a:srgbClr>
            </a:solidFill>
            <a:miter lim="800000"/>
          </a:ln>
        </p:spPr>
      </p:sp>
      <p:sp>
        <p:nvSpPr>
          <p:cNvPr id="73731"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73732"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4" name="Slide Image Placeholder 1"/>
          <p:cNvSpPr>
            <a:spLocks noGrp="1" noRot="1" noChangeAspect="1" noTextEdit="1"/>
          </p:cNvSpPr>
          <p:nvPr>
            <p:ph type="sldImg"/>
          </p:nvPr>
        </p:nvSpPr>
        <p:spPr>
          <a:ln>
            <a:solidFill>
              <a:srgbClr val="000000">
                <a:alpha val="100000"/>
              </a:srgbClr>
            </a:solidFill>
            <a:miter lim="800000"/>
          </a:ln>
        </p:spPr>
      </p:sp>
      <p:sp>
        <p:nvSpPr>
          <p:cNvPr id="7475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7475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8" name="Slide Image Placeholder 1"/>
          <p:cNvSpPr>
            <a:spLocks noGrp="1" noRot="1" noChangeAspect="1" noTextEdit="1"/>
          </p:cNvSpPr>
          <p:nvPr>
            <p:ph type="sldImg"/>
          </p:nvPr>
        </p:nvSpPr>
        <p:spPr>
          <a:ln>
            <a:solidFill>
              <a:srgbClr val="000000">
                <a:alpha val="100000"/>
              </a:srgbClr>
            </a:solidFill>
            <a:miter lim="800000"/>
          </a:ln>
        </p:spPr>
      </p:sp>
      <p:sp>
        <p:nvSpPr>
          <p:cNvPr id="75779"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7578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Slide Image Placeholder 1"/>
          <p:cNvSpPr>
            <a:spLocks noGrp="1" noRot="1" noChangeAspect="1" noTextEdit="1"/>
          </p:cNvSpPr>
          <p:nvPr>
            <p:ph type="sldImg"/>
          </p:nvPr>
        </p:nvSpPr>
        <p:spPr>
          <a:ln>
            <a:solidFill>
              <a:srgbClr val="000000">
                <a:alpha val="100000"/>
              </a:srgbClr>
            </a:solidFill>
            <a:miter lim="800000"/>
          </a:ln>
        </p:spPr>
      </p:sp>
      <p:sp>
        <p:nvSpPr>
          <p:cNvPr id="76803"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76804"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Slide Image Placeholder 1"/>
          <p:cNvSpPr>
            <a:spLocks noGrp="1" noRot="1" noChangeAspect="1" noTextEdit="1"/>
          </p:cNvSpPr>
          <p:nvPr>
            <p:ph type="sldImg"/>
          </p:nvPr>
        </p:nvSpPr>
        <p:spPr>
          <a:ln>
            <a:solidFill>
              <a:srgbClr val="000000">
                <a:alpha val="100000"/>
              </a:srgbClr>
            </a:solidFill>
            <a:miter lim="800000"/>
          </a:ln>
        </p:spPr>
      </p:sp>
      <p:sp>
        <p:nvSpPr>
          <p:cNvPr id="45059"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4506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Slide Image Placeholder 1"/>
          <p:cNvSpPr>
            <a:spLocks noGrp="1" noRot="1" noChangeAspect="1" noTextEdit="1"/>
          </p:cNvSpPr>
          <p:nvPr>
            <p:ph type="sldImg"/>
          </p:nvPr>
        </p:nvSpPr>
        <p:spPr>
          <a:ln>
            <a:solidFill>
              <a:srgbClr val="000000">
                <a:alpha val="100000"/>
              </a:srgbClr>
            </a:solidFill>
            <a:miter lim="800000"/>
          </a:ln>
        </p:spPr>
      </p:sp>
      <p:sp>
        <p:nvSpPr>
          <p:cNvPr id="46083"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46084"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Slide Image Placeholder 1"/>
          <p:cNvSpPr>
            <a:spLocks noGrp="1" noRot="1" noChangeAspect="1" noTextEdit="1"/>
          </p:cNvSpPr>
          <p:nvPr>
            <p:ph type="sldImg"/>
          </p:nvPr>
        </p:nvSpPr>
        <p:spPr>
          <a:ln>
            <a:solidFill>
              <a:srgbClr val="000000">
                <a:alpha val="100000"/>
              </a:srgbClr>
            </a:solidFill>
            <a:miter lim="800000"/>
          </a:ln>
        </p:spPr>
      </p:sp>
      <p:sp>
        <p:nvSpPr>
          <p:cNvPr id="47107"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4710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Slide Image Placeholder 1"/>
          <p:cNvSpPr>
            <a:spLocks noGrp="1" noRot="1" noChangeAspect="1" noTextEdit="1"/>
          </p:cNvSpPr>
          <p:nvPr>
            <p:ph type="sldImg"/>
          </p:nvPr>
        </p:nvSpPr>
        <p:spPr>
          <a:ln>
            <a:solidFill>
              <a:srgbClr val="000000">
                <a:alpha val="100000"/>
              </a:srgbClr>
            </a:solidFill>
            <a:miter lim="800000"/>
          </a:ln>
        </p:spPr>
      </p:sp>
      <p:sp>
        <p:nvSpPr>
          <p:cNvPr id="48131"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48132"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Slide Image Placeholder 1"/>
          <p:cNvSpPr>
            <a:spLocks noGrp="1" noRot="1" noChangeAspect="1" noTextEdit="1"/>
          </p:cNvSpPr>
          <p:nvPr>
            <p:ph type="sldImg"/>
          </p:nvPr>
        </p:nvSpPr>
        <p:spPr>
          <a:ln>
            <a:solidFill>
              <a:srgbClr val="000000">
                <a:alpha val="100000"/>
              </a:srgbClr>
            </a:solidFill>
            <a:miter lim="800000"/>
          </a:ln>
        </p:spPr>
      </p:sp>
      <p:sp>
        <p:nvSpPr>
          <p:cNvPr id="49155"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49156"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Slide Image Placeholder 1"/>
          <p:cNvSpPr>
            <a:spLocks noGrp="1" noRot="1" noChangeAspect="1" noTextEdit="1"/>
          </p:cNvSpPr>
          <p:nvPr>
            <p:ph type="sldImg"/>
          </p:nvPr>
        </p:nvSpPr>
        <p:spPr>
          <a:ln>
            <a:solidFill>
              <a:srgbClr val="000000">
                <a:alpha val="100000"/>
              </a:srgbClr>
            </a:solidFill>
            <a:miter lim="800000"/>
          </a:ln>
        </p:spPr>
      </p:sp>
      <p:sp>
        <p:nvSpPr>
          <p:cNvPr id="51203"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51204"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Slide Image Placeholder 1"/>
          <p:cNvSpPr>
            <a:spLocks noGrp="1" noRot="1" noChangeAspect="1" noTextEdit="1"/>
          </p:cNvSpPr>
          <p:nvPr>
            <p:ph type="sldImg"/>
          </p:nvPr>
        </p:nvSpPr>
        <p:spPr>
          <a:ln>
            <a:solidFill>
              <a:srgbClr val="000000">
                <a:alpha val="100000"/>
              </a:srgbClr>
            </a:solidFill>
            <a:miter lim="800000"/>
          </a:ln>
        </p:spPr>
      </p:sp>
      <p:sp>
        <p:nvSpPr>
          <p:cNvPr id="52227" name="Notes Placeholder 2"/>
          <p:cNvSpPr>
            <a:spLocks noGrp="1"/>
          </p:cNvSpPr>
          <p:nvPr>
            <p:ph type="body" idx="1"/>
          </p:nvPr>
        </p:nvSpPr>
        <p:spPr>
          <a:noFill/>
          <a:ln>
            <a:noFill/>
          </a:ln>
        </p:spPr>
        <p:txBody>
          <a:bodyPr wrap="square" lIns="91440" tIns="45720" rIns="91440" bIns="45720" anchor="t" anchorCtr="0"/>
          <a:p>
            <a:pPr lvl="0" eaLnBrk="1" hangingPunct="1">
              <a:spcBef>
                <a:spcPct val="0"/>
              </a:spcBef>
            </a:pPr>
            <a:endParaRPr dirty="0"/>
          </a:p>
        </p:txBody>
      </p:sp>
      <p:sp>
        <p:nvSpPr>
          <p:cNvPr id="52228"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sz="1200" dirty="0"/>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Titl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fld>
            <a:endParaRPr 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white">
      <p:bgRef idx="1001">
        <a:schemeClr val="bg1"/>
      </p:bgRef>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dirty="0"/>
              <a:t>Click to edit Master title style</a:t>
            </a:r>
            <a:endParaRPr dirty="0"/>
          </a:p>
        </p:txBody>
      </p:sp>
      <p:sp>
        <p:nvSpPr>
          <p:cNvPr id="1027" name="Text Placeholder 2"/>
          <p:cNvSpPr>
            <a:spLocks noGrp="1"/>
          </p:cNvSpPr>
          <p:nvPr>
            <p:ph type="body" idx="1"/>
          </p:nvPr>
        </p:nvSpPr>
        <p:spPr>
          <a:xfrm>
            <a:off x="457200" y="1600200"/>
            <a:ext cx="8229600" cy="4525963"/>
          </a:xfrm>
          <a:prstGeom prst="rect">
            <a:avLst/>
          </a:prstGeom>
          <a:noFill/>
          <a:ln w="9525">
            <a:noFill/>
          </a:ln>
        </p:spPr>
        <p:txBody>
          <a:bodyPr/>
          <a:p>
            <a:pPr lvl="0"/>
            <a:r>
              <a:rPr dirty="0"/>
              <a:t>Click to edit Master text styles</a:t>
            </a:r>
            <a:endParaRPr dirty="0"/>
          </a:p>
          <a:p>
            <a:pPr lvl="1"/>
            <a:r>
              <a:rPr dirty="0"/>
              <a:t>Second level</a:t>
            </a:r>
            <a:endParaRPr dirty="0"/>
          </a:p>
          <a:p>
            <a:pPr lvl="2"/>
            <a:r>
              <a:rPr dirty="0"/>
              <a:t>Third level</a:t>
            </a:r>
            <a:endParaRPr dirty="0"/>
          </a:p>
          <a:p>
            <a:pPr lvl="3"/>
            <a:r>
              <a:rPr dirty="0"/>
              <a:t>Fourth level</a:t>
            </a:r>
            <a:endParaRPr dirty="0"/>
          </a:p>
          <a:p>
            <a:pPr lvl="4"/>
            <a:r>
              <a:rPr dirty="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C9AA939B-F2A5-4A56-A36D-5D35AB46E6FE}" type="datetime1">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898989"/>
                </a:solidFill>
                <a:latin typeface="Calibri" panose="020F0502020204030204" pitchFamily="34" charset="0"/>
              </a:defRPr>
            </a:lvl1pPr>
          </a:lstStyle>
          <a:p>
            <a:pPr lvl="0" eaLnBrk="1" hangingPunct="1">
              <a:buNone/>
            </a:pPr>
            <a:fld id="{9A0DB2DC-4C9A-4742-B13C-FB6460FD3503}" type="slidenum">
              <a:rPr lang="en-US" dirty="0"/>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7.xml"/><Relationship Id="rId1" Type="http://schemas.openxmlformats.org/officeDocument/2006/relationships/image" Target="../media/image9.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050" name="Group 11"/>
          <p:cNvGrpSpPr/>
          <p:nvPr/>
        </p:nvGrpSpPr>
        <p:grpSpPr>
          <a:xfrm>
            <a:off x="823913" y="2057400"/>
            <a:ext cx="7481887" cy="2438400"/>
            <a:chOff x="824265" y="3276600"/>
            <a:chExt cx="7481535" cy="2438400"/>
          </a:xfrm>
        </p:grpSpPr>
        <p:sp>
          <p:nvSpPr>
            <p:cNvPr id="2062" name="TextBox 3"/>
            <p:cNvSpPr txBox="1">
              <a:spLocks noChangeArrowheads="1"/>
            </p:cNvSpPr>
            <p:nvPr/>
          </p:nvSpPr>
          <p:spPr bwMode="auto">
            <a:xfrm>
              <a:off x="824265" y="3276600"/>
              <a:ext cx="7481535" cy="1862138"/>
            </a:xfrm>
            <a:prstGeom prst="rect">
              <a:avLst/>
            </a:prstGeom>
            <a:noFill/>
            <a:ln w="9525">
              <a:noFill/>
              <a:miter lim="800000"/>
            </a:ln>
          </p:spPr>
          <p:txBody>
            <a:bodyPr wrap="none">
              <a:spAutoFit/>
            </a:bodyPr>
            <a:lstStyle/>
            <a:p>
              <a:pPr marR="0" algn="ctr" defTabSz="914400">
                <a:buClrTx/>
                <a:buSzTx/>
                <a:buFontTx/>
                <a:buNone/>
                <a:defRPr/>
              </a:pPr>
              <a:r>
                <a:rPr kumimoji="0" lang="en-US" sz="11500" kern="1200" cap="none" spc="0" normalizeH="0" baseline="0" noProof="0">
                  <a:solidFill>
                    <a:schemeClr val="accent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etika bisnis</a:t>
              </a:r>
              <a:endParaRPr kumimoji="0" lang="en-US" sz="11500" kern="1200" cap="none" spc="0" normalizeH="0" baseline="0" noProof="0">
                <a:solidFill>
                  <a:schemeClr val="accent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endParaRPr>
            </a:p>
          </p:txBody>
        </p:sp>
        <p:sp>
          <p:nvSpPr>
            <p:cNvPr id="2064" name="TextBox 7"/>
            <p:cNvSpPr txBox="1"/>
            <p:nvPr/>
          </p:nvSpPr>
          <p:spPr>
            <a:xfrm>
              <a:off x="1752600" y="5068669"/>
              <a:ext cx="4648200" cy="646331"/>
            </a:xfrm>
            <a:prstGeom prst="rect">
              <a:avLst/>
            </a:prstGeom>
            <a:noFill/>
            <a:ln w="9525">
              <a:noFill/>
            </a:ln>
          </p:spPr>
          <p:txBody>
            <a:bodyPr>
              <a:spAutoFit/>
            </a:bodyPr>
            <a:p>
              <a:pPr algn="r"/>
              <a:r>
                <a:rPr b="1" dirty="0">
                  <a:solidFill>
                    <a:schemeClr val="tx2"/>
                  </a:solidFill>
                  <a:latin typeface="Arial" panose="020B0604020202020204" pitchFamily="34" charset="0"/>
                </a:rPr>
                <a:t>Pengambilan Keputusan untuk Integritas Pribadi dan Tanggung Jawab Sosial</a:t>
              </a:r>
              <a:endParaRPr b="1" dirty="0">
                <a:solidFill>
                  <a:schemeClr val="tx2"/>
                </a:solidFill>
                <a:latin typeface="Arial" panose="020B0604020202020204" pitchFamily="34" charset="0"/>
              </a:endParaRPr>
            </a:p>
          </p:txBody>
        </p:sp>
      </p:grpSp>
      <p:grpSp>
        <p:nvGrpSpPr>
          <p:cNvPr id="2051" name="Group 16"/>
          <p:cNvGrpSpPr>
            <a:grpSpLocks noChangeAspect="1"/>
          </p:cNvGrpSpPr>
          <p:nvPr/>
        </p:nvGrpSpPr>
        <p:grpSpPr>
          <a:xfrm>
            <a:off x="4572000" y="762000"/>
            <a:ext cx="3581400" cy="1068388"/>
            <a:chOff x="2667000" y="533398"/>
            <a:chExt cx="4343400" cy="1295402"/>
          </a:xfrm>
        </p:grpSpPr>
        <p:sp>
          <p:nvSpPr>
            <p:cNvPr id="13" name="Oval 12"/>
            <p:cNvSpPr>
              <a:spLocks noChangeAspect="1"/>
            </p:cNvSpPr>
            <p:nvPr/>
          </p:nvSpPr>
          <p:spPr>
            <a:xfrm flipV="1">
              <a:off x="5714697" y="533398"/>
              <a:ext cx="1295703" cy="1295402"/>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Oval 14"/>
            <p:cNvSpPr>
              <a:spLocks noChangeAspect="1"/>
            </p:cNvSpPr>
            <p:nvPr/>
          </p:nvSpPr>
          <p:spPr>
            <a:xfrm flipV="1">
              <a:off x="2667000" y="533398"/>
              <a:ext cx="1295705" cy="1295402"/>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Oval 15"/>
            <p:cNvSpPr>
              <a:spLocks noChangeAspect="1"/>
            </p:cNvSpPr>
            <p:nvPr/>
          </p:nvSpPr>
          <p:spPr>
            <a:xfrm flipV="1">
              <a:off x="4191811" y="533398"/>
              <a:ext cx="1293779" cy="1295402"/>
            </a:xfrm>
            <a:prstGeom prst="ellips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2052" name="Group 17"/>
          <p:cNvGrpSpPr>
            <a:grpSpLocks noChangeAspect="1"/>
          </p:cNvGrpSpPr>
          <p:nvPr/>
        </p:nvGrpSpPr>
        <p:grpSpPr>
          <a:xfrm>
            <a:off x="4572000" y="4953000"/>
            <a:ext cx="3581400" cy="1068388"/>
            <a:chOff x="2667000" y="533398"/>
            <a:chExt cx="4343400" cy="1295402"/>
          </a:xfrm>
        </p:grpSpPr>
        <p:sp>
          <p:nvSpPr>
            <p:cNvPr id="19" name="Oval 18"/>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0" name="Oval 19"/>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1" name="Oval 20"/>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BAB 5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Ada Tanggung Jawab Sosial bagi Perusahaan? Jika Ada, Apa Sumbernya?</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1371600"/>
            <a:ext cx="8229600" cy="349250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Ada juga argumen yang lebih luas (menurut Kenneth Dayton, mantan Chairman Dayton-Hudson Corporation) mengenai tanggung jawab sosial perusahaan yang berkaitan dengan </a:t>
            </a:r>
            <a:r>
              <a:rPr kumimoji="0" lang="en-US" sz="24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keberlanjutan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sustainability</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sebuah organisasi melalui pemenuhan kebutuhan para pemegang kepentingan yang mendukung organisasi itu.</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1"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Perhatikan, argumen ini pun tidak secara langsung mendukung tanggung jawab sosial sebagai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kepentingan masyarakat</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grpSp>
        <p:nvGrpSpPr>
          <p:cNvPr id="14342" name="Group 17"/>
          <p:cNvGrpSpPr>
            <a:grpSpLocks noChangeAspect="1"/>
          </p:cNvGrpSpPr>
          <p:nvPr/>
        </p:nvGrpSpPr>
        <p:grpSpPr>
          <a:xfrm>
            <a:off x="4572000" y="4953000"/>
            <a:ext cx="3581400" cy="1068388"/>
            <a:chOff x="2667000" y="533398"/>
            <a:chExt cx="4343400" cy="1295402"/>
          </a:xfrm>
        </p:grpSpPr>
        <p:sp>
          <p:nvSpPr>
            <p:cNvPr id="11" name="Oval 10"/>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Oval 12"/>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Oval 13"/>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BAB 5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Ada Tanggung Jawab Sosial bagi Perusahaan? Jika Ada, Apa Sumbernya?</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1600200" y="1371600"/>
            <a:ext cx="7086600" cy="1570038"/>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Jika seseorang bertanya mengenai apa saja yang menjadi tanggung jawab Anda, respons wajar yang Anda katakan mungkin adalah, tanggung jawab kepada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siapa</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2895600"/>
            <a:ext cx="8229600" cy="120015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Sebuah tanggung jawab didasarkan pada sebuah aspek dari suatu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hubungan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sehingga tidak memiliki makna sebelum hubungan tersebut dideskripsikan dan ditentukan.</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pic>
        <p:nvPicPr>
          <p:cNvPr id="15367" name="Picture 7"/>
          <p:cNvPicPr>
            <a:picLocks noChangeAspect="1"/>
          </p:cNvPicPr>
          <p:nvPr/>
        </p:nvPicPr>
        <p:blipFill>
          <a:blip r:embed="rId1"/>
          <a:stretch>
            <a:fillRect/>
          </a:stretch>
        </p:blipFill>
        <p:spPr>
          <a:xfrm>
            <a:off x="533400" y="1447800"/>
            <a:ext cx="990600" cy="1047750"/>
          </a:xfrm>
          <a:prstGeom prst="rect">
            <a:avLst/>
          </a:prstGeom>
          <a:noFill/>
          <a:ln w="9525">
            <a:noFill/>
          </a:ln>
        </p:spPr>
      </p:pic>
      <p:grpSp>
        <p:nvGrpSpPr>
          <p:cNvPr id="15368" name="Group 17"/>
          <p:cNvGrpSpPr>
            <a:grpSpLocks noChangeAspect="1"/>
          </p:cNvGrpSpPr>
          <p:nvPr/>
        </p:nvGrpSpPr>
        <p:grpSpPr>
          <a:xfrm>
            <a:off x="4572000" y="4953000"/>
            <a:ext cx="3581400" cy="1068388"/>
            <a:chOff x="2667000" y="533398"/>
            <a:chExt cx="4343400" cy="1295402"/>
          </a:xfrm>
        </p:grpSpPr>
        <p:sp>
          <p:nvSpPr>
            <p:cNvPr id="16" name="Oval 15"/>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7" name="Oval 16"/>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Oval 17"/>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BAB 5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Ada Tanggung Jawab Sosial bagi Perusahaan? Jika Ada, Apa Sumbernya?</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1371600"/>
            <a:ext cx="8229600" cy="2386013"/>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memiliki hubungan dengan banyak pemegang kepentingan yang memunculkan berbagai tanggung jawab.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1"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Tidak mungkin untuk memenuhi kebutuhan semua pemegang kepentingan perusahaan dalam suatu kondisi tertentu, sehingga membutuhkan penentuan prioritas atas tanggung jawab yang saling bersaing dan bertentangan.</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grpSp>
        <p:nvGrpSpPr>
          <p:cNvPr id="16390" name="Group 17"/>
          <p:cNvGrpSpPr>
            <a:grpSpLocks noChangeAspect="1"/>
          </p:cNvGrpSpPr>
          <p:nvPr/>
        </p:nvGrpSpPr>
        <p:grpSpPr>
          <a:xfrm>
            <a:off x="4572000" y="4953000"/>
            <a:ext cx="3581400" cy="1068388"/>
            <a:chOff x="2667000" y="533398"/>
            <a:chExt cx="4343400" cy="1295402"/>
          </a:xfrm>
        </p:grpSpPr>
        <p:sp>
          <p:nvSpPr>
            <p:cNvPr id="9" name="Oval 8"/>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Oval 9"/>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Oval 10"/>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BAB 5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endPar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Etika dan Tanggung Jawab Sosial</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1600200" y="1371600"/>
            <a:ext cx="7086600" cy="830263"/>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Kata bertanggung jawab dan tanggung jawab digunakan dalam beberapa cara yang berbeda.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2449513"/>
            <a:ext cx="8229600" cy="3569335"/>
          </a:xfrm>
          <a:prstGeom prst="rect">
            <a:avLst/>
          </a:prstGeom>
        </p:spPr>
        <p:txBody>
          <a:bodyPr>
            <a:spAutoFit/>
          </a:bodyPr>
          <a:lstStyle/>
          <a:p>
            <a:pPr marL="363855" marR="0" lvl="0" indent="-363855"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Pertama, sebuah perusahaan yang bertanggung jawab dapat berarti bahwa perusahaan itu dapat dipercaya dan diandalkan, atau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te</a:t>
            </a:r>
            <a:r>
              <a:rPr kumimoji="0" lang="en-ID" alt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r</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percaya</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363855"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Kedua, arti kata bertanggung jawab terkait dengan menyatakan sesuatu sebagai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penyebab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suatu kejadian/tindakan tertentu.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363855"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Ketiga, arti yang terkait dengan menghubungkan kewajiban atau keadaan dapat dimintai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pertanggungjawaban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atas suatu kejadian atau tindakan, menciptakan sebuah tanggung jawab untuk mengembalikan sesuatu seperti semula.</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pic>
        <p:nvPicPr>
          <p:cNvPr id="17415" name="Picture 2"/>
          <p:cNvPicPr>
            <a:picLocks noChangeAspect="1"/>
          </p:cNvPicPr>
          <p:nvPr/>
        </p:nvPicPr>
        <p:blipFill>
          <a:blip r:embed="rId1"/>
          <a:stretch>
            <a:fillRect/>
          </a:stretch>
        </p:blipFill>
        <p:spPr>
          <a:xfrm>
            <a:off x="514350" y="1409700"/>
            <a:ext cx="1009650" cy="1028700"/>
          </a:xfrm>
          <a:prstGeom prst="rect">
            <a:avLst/>
          </a:prstGeom>
          <a:noFill/>
          <a:ln w="9525">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BAB 5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endPar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Etika dan Tanggung Jawab Sosial</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1371600"/>
            <a:ext cx="8229600" cy="490855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1200"/>
              </a:spcAft>
              <a:buClrTx/>
              <a:buSzTx/>
              <a:buFontTx/>
              <a:buNone/>
              <a:defRPr/>
            </a:pP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mengikat, memaksa, menghambat, atau mengharuskan kita untuk bertindak dengan cara tertentu.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1"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sosial perusahaan juga menyatakan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tugas atau pembatasan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mengikat kita untuk mengambil suatu sikap tertentu (bukan sikap lainnya), untuk melakukan sesuatu yang seharusnya dilakukan walaupun kita lebih cenderung tidak melakukannya.</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269875" algn="l" defTabSz="914400" rtl="0" eaLnBrk="1" fontAlgn="base" latinLnBrk="0" hangingPunct="1">
              <a:lnSpc>
                <a:spcPct val="100000"/>
              </a:lnSpc>
              <a:spcBef>
                <a:spcPct val="0"/>
              </a:spcBef>
              <a:spcAft>
                <a:spcPts val="600"/>
              </a:spcAft>
              <a:buClr>
                <a:schemeClr val="accent1"/>
              </a:buClr>
              <a:buSzTx/>
              <a:buFont typeface="Arial" panose="020B0604020202020204" pitchFamily="34" charset="0"/>
              <a:buChar char="•"/>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sosial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bisnis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berkaitan dengan kepentingan masyarakat yang membatasi atau mengikat perilaku bisnis.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269875" algn="l" defTabSz="914400" rtl="0" eaLnBrk="1" fontAlgn="base" latinLnBrk="0" hangingPunct="1">
              <a:lnSpc>
                <a:spcPct val="100000"/>
              </a:lnSpc>
              <a:spcBef>
                <a:spcPct val="0"/>
              </a:spcBef>
              <a:spcAft>
                <a:spcPts val="600"/>
              </a:spcAft>
              <a:buClr>
                <a:schemeClr val="accent1"/>
              </a:buClr>
              <a:buSzTx/>
              <a:buFont typeface="Arial" panose="020B0604020202020204" pitchFamily="34" charset="0"/>
              <a:buChar char="•"/>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sosial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adalah apa yang seharusnya atau semestinya suatu perusahaan lakukan demi kepentingan masyarakat.</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BAB 5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endPar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Etika dan Tanggung Jawab Sosial</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1371600"/>
            <a:ext cx="8229600" cy="410845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12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Berbagai tipe tanggung jawab sosial perusahaan: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269875" algn="l" defTabSz="914400" rtl="0" eaLnBrk="1" fontAlgn="base" latinLnBrk="0" hangingPunct="1">
              <a:lnSpc>
                <a:spcPct val="100000"/>
              </a:lnSpc>
              <a:spcBef>
                <a:spcPct val="0"/>
              </a:spcBef>
              <a:spcAft>
                <a:spcPts val="1200"/>
              </a:spcAft>
              <a:buClr>
                <a:schemeClr val="accent1"/>
              </a:buClr>
              <a:buSzTx/>
              <a:buFont typeface="Arial" panose="020B0604020202020204" pitchFamily="34" charset="0"/>
              <a:buChar char="•"/>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sosial untuk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mematuhi aturan hukum</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269875" algn="l" defTabSz="914400" rtl="0" eaLnBrk="1" fontAlgn="base" latinLnBrk="0" hangingPunct="1">
              <a:lnSpc>
                <a:spcPct val="100000"/>
              </a:lnSpc>
              <a:spcBef>
                <a:spcPct val="0"/>
              </a:spcBef>
              <a:spcAft>
                <a:spcPts val="600"/>
              </a:spcAft>
              <a:buClr>
                <a:schemeClr val="accent1"/>
              </a:buClr>
              <a:buSzTx/>
              <a:buFont typeface="Arial" panose="020B0604020202020204" pitchFamily="34" charset="0"/>
              <a:buChar char="•"/>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untuk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tidak merugikan orang lain</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1" indent="0" algn="l" defTabSz="914400" rtl="0" eaLnBrk="1" fontAlgn="base" latinLnBrk="0" hangingPunct="1">
              <a:lnSpc>
                <a:spcPct val="100000"/>
              </a:lnSpc>
              <a:spcBef>
                <a:spcPct val="0"/>
              </a:spcBef>
              <a:spcAft>
                <a:spcPts val="1200"/>
              </a:spcAft>
              <a:buClr>
                <a:schemeClr val="accent1"/>
              </a:buClr>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Meski tanpa larangan hukum eksplisit,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etika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menuntut agar tidak menimbulkan kerugian yang dapat dihindari.</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269875" algn="l" defTabSz="914400" rtl="0" eaLnBrk="1" fontAlgn="base" latinLnBrk="0" hangingPunct="1">
              <a:lnSpc>
                <a:spcPct val="100000"/>
              </a:lnSpc>
              <a:spcBef>
                <a:spcPct val="0"/>
              </a:spcBef>
              <a:spcAft>
                <a:spcPts val="1200"/>
              </a:spcAft>
              <a:buClr>
                <a:schemeClr val="accent1"/>
              </a:buClr>
              <a:buSzTx/>
              <a:buFont typeface="Arial" panose="020B0604020202020204" pitchFamily="34" charset="0"/>
              <a:buChar char="•"/>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yang mungkin kurang mengikat, untuk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mencegah kerugian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bahkan dalam keadaan di mana seseorang tidak menjadi penyebabnya.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269875" algn="l" defTabSz="914400" rtl="0" eaLnBrk="1" fontAlgn="base" latinLnBrk="0" hangingPunct="1">
              <a:lnSpc>
                <a:spcPct val="100000"/>
              </a:lnSpc>
              <a:spcBef>
                <a:spcPct val="0"/>
              </a:spcBef>
              <a:spcAft>
                <a:spcPts val="600"/>
              </a:spcAft>
              <a:buClr>
                <a:schemeClr val="accent1"/>
              </a:buClr>
              <a:buSzTx/>
              <a:buFont typeface="Arial" panose="020B0604020202020204" pitchFamily="34" charset="0"/>
              <a:buChar char="•"/>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untuk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berbuat kebaikan</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BAB 5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Mengeksplorasi Kepentingan Pribadi </a:t>
            </a:r>
            <a:b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b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yang Tercerahkan (Motivasi bagi CSR)</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1600200" y="1371600"/>
            <a:ext cx="7086600" cy="120015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Para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karyawan</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yang diperlakukan baik di lingkungan kerjanya terbukti lebih setia dan efektif serta produktif dalam pekerjaannya.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2674938"/>
            <a:ext cx="8229600" cy="830263"/>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Karenanya, dampak terhadap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laba</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tidak hanya berakar dari preferensi pelanggan tetapi juga dari preferensi karyawan.</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pic>
        <p:nvPicPr>
          <p:cNvPr id="21511" name="Picture 2"/>
          <p:cNvPicPr>
            <a:picLocks noChangeAspect="1"/>
          </p:cNvPicPr>
          <p:nvPr/>
        </p:nvPicPr>
        <p:blipFill>
          <a:blip r:embed="rId1"/>
          <a:stretch>
            <a:fillRect/>
          </a:stretch>
        </p:blipFill>
        <p:spPr>
          <a:xfrm>
            <a:off x="533400" y="1447800"/>
            <a:ext cx="900113" cy="914400"/>
          </a:xfrm>
          <a:prstGeom prst="rect">
            <a:avLst/>
          </a:prstGeom>
          <a:noFill/>
          <a:ln w="9525">
            <a:noFill/>
          </a:ln>
        </p:spPr>
      </p:pic>
      <p:grpSp>
        <p:nvGrpSpPr>
          <p:cNvPr id="21512" name="Group 17"/>
          <p:cNvGrpSpPr>
            <a:grpSpLocks noChangeAspect="1"/>
          </p:cNvGrpSpPr>
          <p:nvPr/>
        </p:nvGrpSpPr>
        <p:grpSpPr>
          <a:xfrm>
            <a:off x="4572000" y="4953000"/>
            <a:ext cx="3581400" cy="1068388"/>
            <a:chOff x="2667000" y="533398"/>
            <a:chExt cx="4343400" cy="1295402"/>
          </a:xfrm>
        </p:grpSpPr>
        <p:sp>
          <p:nvSpPr>
            <p:cNvPr id="10" name="Oval 9"/>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Oval 10"/>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Oval 13"/>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BAB 5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Mengeksplorasi Kepentingan Pribadi </a:t>
            </a:r>
            <a:b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b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yang Tercerahkan (Motivasi bagi CSR)</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1371600"/>
            <a:ext cx="8229600" cy="2907665"/>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12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Praktik memperhatikan ”citra” suatu perusahaan disebut  </a:t>
            </a:r>
            <a:r>
              <a:rPr kumimoji="0" lang="en-US" sz="24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manajemen reputasi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reputation management</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Pada hakikatnya, tidak ada yang salah dengan pengelolaan reputasi suatu perusahaan.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1" indent="0" algn="l" defTabSz="914400" rtl="0" eaLnBrk="1" fontAlgn="base" latinLnBrk="0" hangingPunct="1">
              <a:lnSpc>
                <a:spcPct val="100000"/>
              </a:lnSpc>
              <a:spcBef>
                <a:spcPct val="0"/>
              </a:spcBef>
              <a:spcAft>
                <a:spcPts val="12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Namun, para pengamat dapat meragukan perusahaan karena terlibat dalam berbagai aktivitas CSR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semata-mata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karena bertujuan untuk memengaruhi reputasi mereka.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grpSp>
        <p:nvGrpSpPr>
          <p:cNvPr id="22534" name="Group 17"/>
          <p:cNvGrpSpPr>
            <a:grpSpLocks noChangeAspect="1"/>
          </p:cNvGrpSpPr>
          <p:nvPr/>
        </p:nvGrpSpPr>
        <p:grpSpPr>
          <a:xfrm>
            <a:off x="4572000" y="4953000"/>
            <a:ext cx="3581400" cy="1068388"/>
            <a:chOff x="2667000" y="533398"/>
            <a:chExt cx="4343400" cy="1295402"/>
          </a:xfrm>
        </p:grpSpPr>
        <p:sp>
          <p:nvSpPr>
            <p:cNvPr id="8" name="Oval 7"/>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9" name="Oval 8"/>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Oval 9"/>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grpSp>
        <p:nvGrpSpPr>
          <p:cNvPr id="25604" name="Group 11"/>
          <p:cNvGrpSpPr/>
          <p:nvPr/>
        </p:nvGrpSpPr>
        <p:grpSpPr>
          <a:xfrm>
            <a:off x="304800" y="234950"/>
            <a:ext cx="8534400" cy="6460490"/>
            <a:chOff x="304800" y="609600"/>
            <a:chExt cx="8534400" cy="5486400"/>
          </a:xfrm>
        </p:grpSpPr>
        <p:sp>
          <p:nvSpPr>
            <p:cNvPr id="25605" name="TextBox 6"/>
            <p:cNvSpPr txBox="1"/>
            <p:nvPr/>
          </p:nvSpPr>
          <p:spPr>
            <a:xfrm>
              <a:off x="304800" y="609600"/>
              <a:ext cx="8534400" cy="338653"/>
            </a:xfrm>
            <a:prstGeom prst="rect">
              <a:avLst/>
            </a:prstGeom>
            <a:noFill/>
            <a:ln w="9525">
              <a:noFill/>
            </a:ln>
          </p:spPr>
          <p:txBody>
            <a:bodyPr>
              <a:spAutoFit/>
            </a:bodyPr>
            <a:p>
              <a:pPr marL="1695450" indent="-1695450" algn="ctr" defTabSz="914400">
                <a:tabLst>
                  <a:tab pos="1695450" algn="l"/>
                </a:tabLst>
              </a:pPr>
              <a:r>
                <a:rPr sz="2000" b="1" dirty="0">
                  <a:latin typeface="Times New Roman" panose="02020603050405020304" pitchFamily="18" charset="0"/>
                  <a:cs typeface="Times New Roman" panose="02020603050405020304" pitchFamily="18" charset="0"/>
                </a:rPr>
                <a:t>Membangun Reputasi Perusahaan</a:t>
              </a:r>
              <a:endParaRPr sz="2000" b="1" dirty="0">
                <a:latin typeface="Times New Roman" panose="02020603050405020304" pitchFamily="18" charset="0"/>
                <a:ea typeface="Times New Roman" panose="02020603050405020304" pitchFamily="18" charset="0"/>
              </a:endParaRPr>
            </a:p>
          </p:txBody>
        </p:sp>
        <p:pic>
          <p:nvPicPr>
            <p:cNvPr id="25606" name="Picture 2"/>
            <p:cNvPicPr>
              <a:picLocks noChangeAspect="1"/>
            </p:cNvPicPr>
            <p:nvPr/>
          </p:nvPicPr>
          <p:blipFill>
            <a:blip r:embed="rId1"/>
            <a:stretch>
              <a:fillRect/>
            </a:stretch>
          </p:blipFill>
          <p:spPr>
            <a:xfrm>
              <a:off x="403155" y="1143000"/>
              <a:ext cx="8313185" cy="4953000"/>
            </a:xfrm>
            <a:prstGeom prst="rect">
              <a:avLst/>
            </a:prstGeom>
            <a:noFill/>
            <a:ln w="9525">
              <a:noFill/>
            </a:ln>
          </p:spPr>
        </p:pic>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BAB 5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Model “Kepentingan Pribadi yang Tercerahkan” Dapat Berjalan? </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1600200" y="1981200"/>
            <a:ext cx="7086600" cy="1570038"/>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Terdapat bukti bahwa etika yang baik berarti bisnis yang baik; namun pemikiran yang dominan adalah bahwa, jika Anda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tidak dapat mengukurnya</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itu bukanlah hal yang penting.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3589338"/>
            <a:ext cx="8229600" cy="830263"/>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Ukuran merupakan hal yang penting karena dalam kasus bisnis selalu ada yang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mengkritisi</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pic>
        <p:nvPicPr>
          <p:cNvPr id="26631" name="Picture 2"/>
          <p:cNvPicPr>
            <a:picLocks noChangeAspect="1"/>
          </p:cNvPicPr>
          <p:nvPr/>
        </p:nvPicPr>
        <p:blipFill>
          <a:blip r:embed="rId1"/>
          <a:stretch>
            <a:fillRect/>
          </a:stretch>
        </p:blipFill>
        <p:spPr>
          <a:xfrm>
            <a:off x="533400" y="2071688"/>
            <a:ext cx="885825" cy="900112"/>
          </a:xfrm>
          <a:prstGeom prst="rect">
            <a:avLst/>
          </a:prstGeom>
          <a:noFill/>
          <a:ln w="9525">
            <a:noFill/>
          </a:ln>
        </p:spPr>
      </p:pic>
      <p:sp>
        <p:nvSpPr>
          <p:cNvPr id="26632" name="Rectangle 14"/>
          <p:cNvSpPr/>
          <p:nvPr/>
        </p:nvSpPr>
        <p:spPr>
          <a:xfrm>
            <a:off x="457200" y="1447800"/>
            <a:ext cx="8229600" cy="461963"/>
          </a:xfrm>
          <a:prstGeom prst="rect">
            <a:avLst/>
          </a:prstGeom>
          <a:noFill/>
          <a:ln w="9525">
            <a:noFill/>
          </a:ln>
        </p:spPr>
        <p:txBody>
          <a:bodyPr>
            <a:spAutoFit/>
          </a:bodyPr>
          <a:p>
            <a:pPr>
              <a:spcAft>
                <a:spcPts val="600"/>
              </a:spcAft>
            </a:pPr>
            <a:r>
              <a:rPr sz="2400" b="1" dirty="0">
                <a:latin typeface="Times New Roman" panose="02020603050405020304" pitchFamily="18" charset="0"/>
                <a:cs typeface="Times New Roman" panose="02020603050405020304" pitchFamily="18" charset="0"/>
              </a:rPr>
              <a:t>Apakah “Etika yang Baik” Berarti “Bisnis yang Baik”?</a:t>
            </a:r>
            <a:endParaRPr sz="2400" b="1" dirty="0">
              <a:latin typeface="Times New Roman" panose="02020603050405020304" pitchFamily="18" charset="0"/>
              <a:ea typeface="Times New Roman" panose="02020603050405020304" pitchFamily="18" charset="0"/>
            </a:endParaRPr>
          </a:p>
        </p:txBody>
      </p:sp>
      <p:grpSp>
        <p:nvGrpSpPr>
          <p:cNvPr id="26633" name="Group 17"/>
          <p:cNvGrpSpPr>
            <a:grpSpLocks noChangeAspect="1"/>
          </p:cNvGrpSpPr>
          <p:nvPr/>
        </p:nvGrpSpPr>
        <p:grpSpPr>
          <a:xfrm>
            <a:off x="4572000" y="4953000"/>
            <a:ext cx="3581400" cy="1068388"/>
            <a:chOff x="2667000" y="533398"/>
            <a:chExt cx="4343400" cy="1295402"/>
          </a:xfrm>
        </p:grpSpPr>
        <p:sp>
          <p:nvSpPr>
            <p:cNvPr id="18" name="Oval 17"/>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9" name="Oval 18"/>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0" name="Oval 19"/>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TextBox 3"/>
          <p:cNvSpPr txBox="1"/>
          <p:nvPr/>
        </p:nvSpPr>
        <p:spPr>
          <a:xfrm>
            <a:off x="624205" y="2057400"/>
            <a:ext cx="8305800" cy="1322070"/>
          </a:xfrm>
          <a:prstGeom prst="rect">
            <a:avLst/>
          </a:prstGeom>
          <a:noFill/>
          <a:ln w="9525">
            <a:noFill/>
          </a:ln>
        </p:spPr>
        <p:txBody>
          <a:bodyPr wrap="square">
            <a:spAutoFit/>
          </a:bodyPr>
          <a:p>
            <a:pPr algn="ctr"/>
            <a:r>
              <a:rPr lang="fi-FI" altLang="x-none" sz="4000" b="1" dirty="0">
                <a:latin typeface="Times New Roman" panose="02020603050405020304" pitchFamily="18" charset="0"/>
                <a:cs typeface="Times New Roman" panose="02020603050405020304" pitchFamily="18" charset="0"/>
              </a:rPr>
              <a:t>Tanggung Jawab Sosial</a:t>
            </a:r>
            <a:r>
              <a:rPr lang="en-ID" altLang="fi-FI" sz="4000" b="1" dirty="0">
                <a:latin typeface="Times New Roman" panose="02020603050405020304" pitchFamily="18" charset="0"/>
                <a:cs typeface="Times New Roman" panose="02020603050405020304" pitchFamily="18" charset="0"/>
              </a:rPr>
              <a:t> </a:t>
            </a:r>
            <a:r>
              <a:rPr lang="fi-FI" altLang="x-none" sz="4000" b="1" dirty="0">
                <a:latin typeface="Times New Roman" panose="02020603050405020304" pitchFamily="18" charset="0"/>
                <a:cs typeface="Times New Roman" panose="02020603050405020304" pitchFamily="18" charset="0"/>
              </a:rPr>
              <a:t>Perusahaan</a:t>
            </a:r>
            <a:endParaRPr lang="fi-FI" altLang="x-none" sz="4000" b="1" dirty="0">
              <a:latin typeface="Times New Roman" panose="02020603050405020304" pitchFamily="18" charset="0"/>
              <a:cs typeface="Times New Roman" panose="02020603050405020304" pitchFamily="18" charset="0"/>
            </a:endParaRPr>
          </a:p>
          <a:p>
            <a:pPr algn="ctr"/>
            <a:r>
              <a:rPr lang="en-US" sz="4000" noProof="0">
                <a:ln>
                  <a:noFill/>
                </a:ln>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sym typeface="+mn-ea"/>
              </a:rPr>
              <a:t>CSR—</a:t>
            </a:r>
            <a:r>
              <a:rPr lang="en-ID" altLang="en-US" sz="4000" noProof="0">
                <a:ln>
                  <a:noFill/>
                </a:ln>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sym typeface="+mn-ea"/>
              </a:rPr>
              <a:t>C</a:t>
            </a:r>
            <a:r>
              <a:rPr lang="en-US" sz="4000" i="1" noProof="0">
                <a:ln>
                  <a:noFill/>
                </a:ln>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sym typeface="+mn-ea"/>
              </a:rPr>
              <a:t>orporate </a:t>
            </a:r>
            <a:r>
              <a:rPr lang="en-ID" altLang="en-US" sz="4000" i="1" noProof="0">
                <a:ln>
                  <a:noFill/>
                </a:ln>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sym typeface="+mn-ea"/>
              </a:rPr>
              <a:t>S</a:t>
            </a:r>
            <a:r>
              <a:rPr lang="en-US" sz="4000" i="1" noProof="0">
                <a:ln>
                  <a:noFill/>
                </a:ln>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sym typeface="+mn-ea"/>
              </a:rPr>
              <a:t>ocial </a:t>
            </a:r>
            <a:r>
              <a:rPr lang="en-ID" altLang="en-US" sz="4000" i="1" noProof="0">
                <a:ln>
                  <a:noFill/>
                </a:ln>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sym typeface="+mn-ea"/>
              </a:rPr>
              <a:t>R</a:t>
            </a:r>
            <a:r>
              <a:rPr lang="en-US" sz="4000" i="1" noProof="0">
                <a:ln>
                  <a:noFill/>
                </a:ln>
                <a:effectLst>
                  <a:outerShdw blurRad="38100" dist="38100" dir="2700000" algn="tl">
                    <a:srgbClr val="000000">
                      <a:alpha val="43137"/>
                    </a:srgbClr>
                  </a:outerShdw>
                </a:effectLst>
                <a:uLnTx/>
                <a:uFillTx/>
                <a:latin typeface="Times New Roman" panose="02020603050405020304" pitchFamily="18" charset="0"/>
                <a:cs typeface="Times New Roman" panose="02020603050405020304" pitchFamily="18" charset="0"/>
                <a:sym typeface="+mn-ea"/>
              </a:rPr>
              <a:t>esponsibility</a:t>
            </a:r>
            <a:endParaRPr sz="4000" b="1" dirty="0">
              <a:latin typeface="Times New Roman" panose="02020603050405020304" pitchFamily="18" charset="0"/>
              <a:ea typeface="Times New Roman" panose="02020603050405020304" pitchFamily="18" charset="0"/>
            </a:endParaRPr>
          </a:p>
        </p:txBody>
      </p:sp>
      <p:grpSp>
        <p:nvGrpSpPr>
          <p:cNvPr id="3075" name="Group 15"/>
          <p:cNvGrpSpPr/>
          <p:nvPr/>
        </p:nvGrpSpPr>
        <p:grpSpPr>
          <a:xfrm>
            <a:off x="533400" y="533400"/>
            <a:ext cx="8153400" cy="1570038"/>
            <a:chOff x="533400" y="533400"/>
            <a:chExt cx="8153400" cy="1569660"/>
          </a:xfrm>
        </p:grpSpPr>
        <p:grpSp>
          <p:nvGrpSpPr>
            <p:cNvPr id="3083" name="Group 4"/>
            <p:cNvGrpSpPr/>
            <p:nvPr/>
          </p:nvGrpSpPr>
          <p:grpSpPr>
            <a:xfrm>
              <a:off x="533400" y="533400"/>
              <a:ext cx="1486019" cy="1569660"/>
              <a:chOff x="99009" y="198060"/>
              <a:chExt cx="1486019" cy="1569660"/>
            </a:xfrm>
          </p:grpSpPr>
          <p:sp>
            <p:nvSpPr>
              <p:cNvPr id="3085" name="TextBox 1"/>
              <p:cNvSpPr txBox="1"/>
              <p:nvPr/>
            </p:nvSpPr>
            <p:spPr>
              <a:xfrm>
                <a:off x="99009" y="457200"/>
                <a:ext cx="761747" cy="523220"/>
              </a:xfrm>
              <a:prstGeom prst="rect">
                <a:avLst/>
              </a:prstGeom>
              <a:noFill/>
              <a:ln w="9525">
                <a:noFill/>
              </a:ln>
            </p:spPr>
            <p:txBody>
              <a:bodyPr wrap="none">
                <a:spAutoFit/>
              </a:bodyPr>
              <a:p>
                <a:r>
                  <a:rPr sz="2800" dirty="0">
                    <a:latin typeface="Times New Roman" panose="02020603050405020304" pitchFamily="18" charset="0"/>
                    <a:cs typeface="Times New Roman" panose="02020603050405020304" pitchFamily="18" charset="0"/>
                  </a:rPr>
                  <a:t>Bab</a:t>
                </a:r>
                <a:endParaRPr sz="2800" dirty="0">
                  <a:latin typeface="Times New Roman" panose="02020603050405020304" pitchFamily="18" charset="0"/>
                  <a:ea typeface="Times New Roman" panose="02020603050405020304" pitchFamily="18" charset="0"/>
                </a:endParaRPr>
              </a:p>
            </p:txBody>
          </p:sp>
          <p:sp>
            <p:nvSpPr>
              <p:cNvPr id="2" name="TextBox 2"/>
              <p:cNvSpPr txBox="1">
                <a:spLocks noChangeArrowheads="1"/>
              </p:cNvSpPr>
              <p:nvPr/>
            </p:nvSpPr>
            <p:spPr bwMode="auto">
              <a:xfrm>
                <a:off x="784809" y="198060"/>
                <a:ext cx="800100" cy="1569660"/>
              </a:xfrm>
              <a:prstGeom prst="rect">
                <a:avLst/>
              </a:prstGeom>
              <a:noFill/>
              <a:ln w="9525">
                <a:noFill/>
                <a:miter lim="800000"/>
              </a:ln>
            </p:spPr>
            <p:txBody>
              <a:bodyPr wrap="none">
                <a:spAutoFit/>
              </a:bodyPr>
              <a:lstStyle/>
              <a:p>
                <a:pPr marR="0" defTabSz="914400">
                  <a:buClrTx/>
                  <a:buSzTx/>
                  <a:buFontTx/>
                  <a:buNone/>
                  <a:defRPr/>
                </a:pPr>
                <a:r>
                  <a:rPr kumimoji="0" lang="en-US" sz="9600" b="1" kern="1200" cap="none" spc="0" normalizeH="0" baseline="0" noProof="0">
                    <a:solidFill>
                      <a:schemeClr val="accent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5</a:t>
                </a:r>
                <a:endParaRPr kumimoji="0" lang="en-US" sz="9600" b="1" kern="1200" cap="none" spc="0" normalizeH="0" baseline="0" noProof="0">
                  <a:solidFill>
                    <a:schemeClr val="accent1"/>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endParaRPr>
              </a:p>
            </p:txBody>
          </p:sp>
        </p:grpSp>
        <p:cxnSp>
          <p:nvCxnSpPr>
            <p:cNvPr id="7" name="Straight Connector 6"/>
            <p:cNvCxnSpPr/>
            <p:nvPr/>
          </p:nvCxnSpPr>
          <p:spPr>
            <a:xfrm>
              <a:off x="1371600" y="1903083"/>
              <a:ext cx="7315200" cy="1587"/>
            </a:xfrm>
            <a:prstGeom prst="line">
              <a:avLst/>
            </a:prstGeom>
          </p:spPr>
          <p:style>
            <a:lnRef idx="1">
              <a:schemeClr val="accent1"/>
            </a:lnRef>
            <a:fillRef idx="0">
              <a:schemeClr val="accent1"/>
            </a:fillRef>
            <a:effectRef idx="0">
              <a:schemeClr val="accent1"/>
            </a:effectRef>
            <a:fontRef idx="minor">
              <a:schemeClr val="tx1"/>
            </a:fontRef>
          </p:style>
        </p:cxnSp>
      </p:grpSp>
      <p:sp>
        <p:nvSpPr>
          <p:cNvPr id="18" name="Slide Number Placeholder 17"/>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grpSp>
        <p:nvGrpSpPr>
          <p:cNvPr id="3079" name="Group 17"/>
          <p:cNvGrpSpPr>
            <a:grpSpLocks noChangeAspect="1"/>
          </p:cNvGrpSpPr>
          <p:nvPr/>
        </p:nvGrpSpPr>
        <p:grpSpPr>
          <a:xfrm>
            <a:off x="4572000" y="4953000"/>
            <a:ext cx="3581400" cy="1068388"/>
            <a:chOff x="2667000" y="533398"/>
            <a:chExt cx="4343400" cy="1295402"/>
          </a:xfrm>
        </p:grpSpPr>
        <p:sp>
          <p:nvSpPr>
            <p:cNvPr id="13" name="Oval 12"/>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Oval 13"/>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Oval 14"/>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grpSp>
        <p:nvGrpSpPr>
          <p:cNvPr id="27652" name="Group 11"/>
          <p:cNvGrpSpPr/>
          <p:nvPr/>
        </p:nvGrpSpPr>
        <p:grpSpPr>
          <a:xfrm>
            <a:off x="304800" y="457200"/>
            <a:ext cx="8799195" cy="6160135"/>
            <a:chOff x="304800" y="457200"/>
            <a:chExt cx="8534400" cy="5657910"/>
          </a:xfrm>
        </p:grpSpPr>
        <p:sp>
          <p:nvSpPr>
            <p:cNvPr id="27653" name="TextBox 6"/>
            <p:cNvSpPr txBox="1"/>
            <p:nvPr/>
          </p:nvSpPr>
          <p:spPr>
            <a:xfrm>
              <a:off x="304800" y="457200"/>
              <a:ext cx="8534400" cy="366268"/>
            </a:xfrm>
            <a:prstGeom prst="rect">
              <a:avLst/>
            </a:prstGeom>
            <a:noFill/>
            <a:ln w="9525">
              <a:noFill/>
            </a:ln>
          </p:spPr>
          <p:txBody>
            <a:bodyPr>
              <a:spAutoFit/>
            </a:bodyPr>
            <a:p>
              <a:pPr marL="1695450" indent="-1695450" algn="ctr" defTabSz="914400">
                <a:tabLst>
                  <a:tab pos="1695450" algn="l"/>
                </a:tabLst>
              </a:pPr>
              <a:r>
                <a:rPr sz="2000" b="1" dirty="0">
                  <a:latin typeface="Times New Roman" panose="02020603050405020304" pitchFamily="18" charset="0"/>
                  <a:cs typeface="Times New Roman" panose="02020603050405020304" pitchFamily="18" charset="0"/>
                </a:rPr>
                <a:t>Berbagai Indikator Hasil Akhir (Bottom Line) Kinerja</a:t>
              </a:r>
              <a:endParaRPr sz="2000" b="1" dirty="0">
                <a:latin typeface="Times New Roman" panose="02020603050405020304" pitchFamily="18" charset="0"/>
                <a:ea typeface="Times New Roman" panose="02020603050405020304" pitchFamily="18" charset="0"/>
              </a:endParaRPr>
            </a:p>
          </p:txBody>
        </p:sp>
        <p:pic>
          <p:nvPicPr>
            <p:cNvPr id="27654" name="Picture 2"/>
            <p:cNvPicPr>
              <a:picLocks noChangeAspect="1"/>
            </p:cNvPicPr>
            <p:nvPr/>
          </p:nvPicPr>
          <p:blipFill>
            <a:blip r:embed="rId1"/>
            <a:stretch>
              <a:fillRect/>
            </a:stretch>
          </p:blipFill>
          <p:spPr>
            <a:xfrm>
              <a:off x="652461" y="1008646"/>
              <a:ext cx="7805739" cy="5106464"/>
            </a:xfrm>
            <a:prstGeom prst="rect">
              <a:avLst/>
            </a:prstGeom>
            <a:noFill/>
            <a:ln w="9525">
              <a:noFill/>
            </a:ln>
          </p:spPr>
        </p:pic>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Rectangle 7"/>
          <p:cNvSpPr/>
          <p:nvPr/>
        </p:nvSpPr>
        <p:spPr>
          <a:xfrm>
            <a:off x="533400" y="304800"/>
            <a:ext cx="8077200" cy="457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lt1"/>
              </a:solidFill>
              <a:effectLst/>
              <a:uLnTx/>
              <a:uFillTx/>
              <a:latin typeface="+mn-lt"/>
              <a:ea typeface="+mn-ea"/>
              <a:cs typeface="+mn-cs"/>
            </a:endParaRPr>
          </a:p>
        </p:txBody>
      </p:sp>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0725" name="TextBox 5"/>
          <p:cNvSpPr txBox="1"/>
          <p:nvPr/>
        </p:nvSpPr>
        <p:spPr>
          <a:xfrm>
            <a:off x="609600" y="304800"/>
            <a:ext cx="7924800" cy="461963"/>
          </a:xfrm>
          <a:prstGeom prst="rect">
            <a:avLst/>
          </a:prstGeom>
          <a:noFill/>
          <a:ln w="9525">
            <a:noFill/>
          </a:ln>
        </p:spPr>
        <p:txBody>
          <a:bodyPr>
            <a:spAutoFit/>
          </a:bodyPr>
          <a:p>
            <a:r>
              <a:rPr sz="2000" b="1" dirty="0">
                <a:solidFill>
                  <a:schemeClr val="bg1"/>
                </a:solidFill>
                <a:latin typeface="Times New Roman" panose="02020603050405020304" pitchFamily="18" charset="0"/>
                <a:cs typeface="Times New Roman" panose="02020603050405020304" pitchFamily="18" charset="0"/>
              </a:rPr>
              <a:t>Bacaan  </a:t>
            </a:r>
            <a:r>
              <a:rPr sz="2400" b="1" dirty="0">
                <a:solidFill>
                  <a:schemeClr val="bg1"/>
                </a:solidFill>
                <a:latin typeface="Arial" panose="020B0604020202020204" pitchFamily="34" charset="0"/>
              </a:rPr>
              <a:t>5-1</a:t>
            </a:r>
            <a:endParaRPr sz="2400" b="1" dirty="0">
              <a:solidFill>
                <a:schemeClr val="bg1"/>
              </a:solidFill>
              <a:latin typeface="Arial" panose="020B0604020202020204" pitchFamily="34" charset="0"/>
            </a:endParaRPr>
          </a:p>
        </p:txBody>
      </p:sp>
      <p:sp>
        <p:nvSpPr>
          <p:cNvPr id="7" name="Rectangle 6"/>
          <p:cNvSpPr/>
          <p:nvPr/>
        </p:nvSpPr>
        <p:spPr>
          <a:xfrm>
            <a:off x="457200" y="838200"/>
            <a:ext cx="8229600" cy="534035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1200"/>
              </a:spcAft>
              <a:buClrTx/>
              <a:buSzTx/>
              <a:buFontTx/>
              <a:buNone/>
              <a:defRPr/>
            </a:pPr>
            <a:r>
              <a:rPr kumimoji="0" lang="it-IT"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Berpikir Kembali tentang Tanggung Jawab Sosial Perusahaan: Sebuah Debat yang Menampilkan Milton Friedman, John Mackey dari Whole Foods, dan T.J. Rodgers dari Cypress Semiconductor</a:t>
            </a:r>
            <a:endParaRPr kumimoji="0" lang="it-IT"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Menempatkan Pelanggan di Atas Investor</a:t>
            </a:r>
            <a:endParaRPr kumimoji="0" lang="en-US" sz="2000" b="0" i="0" u="none" strike="noStrike" kern="1200" cap="none" spc="0" normalizeH="0" baseline="0" noProof="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John Mackey:</a:t>
            </a:r>
            <a:endParaRPr kumimoji="0" lang="en-US" sz="20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Pada tahun 1970 Milton Friedman menuliskan “hanya ada satu tanggung jawab sosial perusahaan—menggunakan berbagai sumber dayanya dan terlibat dalam aktivitas yang dirancang untuk meningkatkan keuntungannya selama masih dalam aturan main, dengan kata lain, terlibat dalam persaingan yang terbuka dan bebas tanpa melakukan penipuan dan kecurangan.”</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Saya sangat tidak setuju. Saya seorang pelaku bisnis dan seorang penganut libertarianisme pasar bebas, namun saya berpendapat bahwa suatu perusahaan yang berpikiran terbuka harus berusaha untuk menciptakan nilai bagi </a:t>
            </a:r>
            <a:r>
              <a:rPr kumimoji="0" lang="en-US" sz="20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semua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konstituennya. </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Rectangle 7"/>
          <p:cNvSpPr/>
          <p:nvPr/>
        </p:nvSpPr>
        <p:spPr>
          <a:xfrm>
            <a:off x="533400" y="304800"/>
            <a:ext cx="8077200" cy="228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lt1"/>
              </a:solidFill>
              <a:effectLst/>
              <a:uLnTx/>
              <a:uFillTx/>
              <a:latin typeface="+mn-lt"/>
              <a:ea typeface="+mn-ea"/>
              <a:cs typeface="+mn-cs"/>
            </a:endParaRPr>
          </a:p>
        </p:txBody>
      </p:sp>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Rectangle 6"/>
          <p:cNvSpPr/>
          <p:nvPr/>
        </p:nvSpPr>
        <p:spPr>
          <a:xfrm>
            <a:off x="457200" y="609600"/>
            <a:ext cx="8229600" cy="5786438"/>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Jangan anggap pendapat saya sebagai kebencian terhadap keuntungan, karena saya percaya bahwa saya mengetahui bagaimana menciptakan nilai bagi pemegang saham. Tetapi kami tidak mencapai peningkatan yang luar biasa dalam nilai pemegang saham kami dengan menjadikan nilai pemegang saham sebagai tujuan utama bisnis kami, meski bukan berarti kami hanya peduli kepada para pelanggan. </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Meski adalah sesuatu yang baik, namun filantropi perusahaan membutuhkan legitimasi dari persetujuan investor. Dalam pengalaman saya, kebanyakan investor memahami bahwa perilaku semacam itu dapat mendatangkan manfaat baik bagi perusahaan dan masyarakat secara umum.</a:t>
            </a:r>
            <a:endPar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1200"/>
              </a:spcAft>
              <a:buClrTx/>
              <a:buSzTx/>
              <a:buFontTx/>
              <a:buNone/>
              <a:defRPr/>
            </a:pPr>
            <a:r>
              <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Saya percaya para wirausahawanlah, bukan para pemegang saham kami, yang memiliki hak dan tanggung jawab untuk mendefinisikan tujuan perusahaan.</a:t>
            </a:r>
            <a:endPar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Membuat Filantropi dari Kondisi yang Carut-Marut</a:t>
            </a:r>
            <a:endParaRPr kumimoji="0" lang="en-US" sz="2000" b="0" i="0" u="none" strike="noStrike" kern="1200" cap="none" spc="0" normalizeH="0" baseline="0" noProof="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Milton Friedman:</a:t>
            </a:r>
            <a:endParaRPr kumimoji="0" lang="en-US" sz="20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Perbedaan-perbedaan antara John Mackey dan saya mengenai tanggung jawab sosial perusahaan sebagian besar bersifat retoris. Di balik kulit luar itu, ternyata kami memiliki kesepakatan yang mendasar.</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Rectangle 7"/>
          <p:cNvSpPr/>
          <p:nvPr/>
        </p:nvSpPr>
        <p:spPr>
          <a:xfrm>
            <a:off x="533400" y="304800"/>
            <a:ext cx="8077200" cy="228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lt1"/>
              </a:solidFill>
              <a:effectLst/>
              <a:uLnTx/>
              <a:uFillTx/>
              <a:latin typeface="+mn-lt"/>
              <a:ea typeface="+mn-ea"/>
              <a:cs typeface="+mn-cs"/>
            </a:endParaRPr>
          </a:p>
        </p:txBody>
      </p:sp>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Rectangle 6"/>
          <p:cNvSpPr/>
          <p:nvPr/>
        </p:nvSpPr>
        <p:spPr>
          <a:xfrm>
            <a:off x="457200" y="609600"/>
            <a:ext cx="8229600" cy="563245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12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Pernyataan saya bahwa “tanggung jawab sosial bisnis [adalah] untuk meningkatkan keuntungannya” dan pernyataan Mackey bahwa “perusahaan yang tercerahkan harus berusaha untuk menciptakan nilai bagi semua konstituennya” adalah sama. Sadarilah, saya merujuk kepada tanggung jawab sosial, bukan finansial, atau akuntansi, maupun legal. Tanggung jawab ini bersifat sosial karena mencakup para konstituen yang dirujuk oleh Mackey. Memaksimalkan keuntungan adalah sebuah tujuan dari sudut pandang pribadi; sedang dari sudut pandang sosial merupakan sebuah cara. </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fi-FI"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Menempatkan Keuntungan pada Prioritas Pertama</a:t>
            </a:r>
            <a:endParaRPr kumimoji="0" lang="en-US" sz="2000" b="0" i="0" u="none" strike="noStrike" kern="1200" cap="none" spc="0" normalizeH="0" baseline="0" noProof="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T.J. Rodgers:</a:t>
            </a:r>
            <a:endParaRPr kumimoji="0" lang="en-US" sz="20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Artikel John Mackey yang menyerang pemaksimalan keuntungan perusahaan tidak mungkin ditulis oleh “seorang penganut libertarianisme pasar bebas,” sebagaimana klaimnya. Jika ia tidak didentifikasikan sebagai penulis artikel itu, dengan mudah dapat diasumsikan bahwa artikel itu ditulis oleh Ralph Nader. Judul yang lebih tepat untuk artikelnya adalah “Bagaimana Perusahaan dan Penciptaan Keuntungan Sesuai dengan Filosofi Saya yang Mementingkan Orang Lain”.</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Rectangle 7"/>
          <p:cNvSpPr/>
          <p:nvPr/>
        </p:nvSpPr>
        <p:spPr>
          <a:xfrm>
            <a:off x="533400" y="304800"/>
            <a:ext cx="8077200" cy="228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lt1"/>
              </a:solidFill>
              <a:effectLst/>
              <a:uLnTx/>
              <a:uFillTx/>
              <a:latin typeface="+mn-lt"/>
              <a:ea typeface="+mn-ea"/>
              <a:cs typeface="+mn-cs"/>
            </a:endParaRPr>
          </a:p>
        </p:txBody>
      </p:sp>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Rectangle 6"/>
          <p:cNvSpPr/>
          <p:nvPr/>
        </p:nvSpPr>
        <p:spPr>
          <a:xfrm>
            <a:off x="457200" y="609600"/>
            <a:ext cx="8229600" cy="570865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12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Saya bangga menjadi seorang kapitalis pasar bebas. Dan saya membenci fakta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bahwa filosofi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dianut Mackey merendahkan diri saya sebagai anak-anak yang egosentris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karena saya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menolak berdasarkan pertimbangan moral untuk memeluk filosofi yang menganut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paham kolektivisme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dan altruisme yang telah menyebabkan banyak penderitaan manusia,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walaupun manfaat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mereka untuk meningkatkan penjualan begitu menggoda</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fi-FI"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Keuntungan adalah Sarana, Bukan Tujuan</a:t>
            </a:r>
            <a:endParaRPr kumimoji="0" lang="en-US" sz="2000" b="0" i="0" u="none" strike="noStrike" kern="1200" cap="none" spc="0" normalizeH="0" baseline="0" noProof="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1"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John Mackey:</a:t>
            </a:r>
            <a:endParaRPr kumimoji="0" lang="en-US" sz="20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Friedman mengatakan “perbedaan-perbedaan antara John Mackey dan saya terkait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dengan tanggung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jawab sosial perusahaan adalah bagian yang paling retoris.” Namun apakah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kami sepakat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secara mendasar? Saya pikir tidak. Kami berpikir mengenai bisnis dengan cara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sepenuhnya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berbeda</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Mungkin Rodgers tidak akan pernah setuju dengan filosofi bisnis saya, tetapi itu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tidak masalah</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Gagasan saya mengartikulasikan hasil dalam suatu model perusahaan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lebih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tangguh dibandingkan model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pemaksimalan keuntungan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menjadi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saingannya, karena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model itu mendorong dan menyediakan motivasi-motivasi yang lebih kuat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daripada kepentingan pribadi. </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Rectangle 7"/>
          <p:cNvSpPr/>
          <p:nvPr/>
        </p:nvSpPr>
        <p:spPr>
          <a:xfrm>
            <a:off x="533400" y="304800"/>
            <a:ext cx="8077200" cy="457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lt1"/>
              </a:solidFill>
              <a:effectLst/>
              <a:uLnTx/>
              <a:uFillTx/>
              <a:latin typeface="+mn-lt"/>
              <a:ea typeface="+mn-ea"/>
              <a:cs typeface="+mn-cs"/>
            </a:endParaRPr>
          </a:p>
        </p:txBody>
      </p:sp>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4821" name="TextBox 5"/>
          <p:cNvSpPr txBox="1"/>
          <p:nvPr/>
        </p:nvSpPr>
        <p:spPr>
          <a:xfrm>
            <a:off x="609600" y="304800"/>
            <a:ext cx="7924800" cy="461963"/>
          </a:xfrm>
          <a:prstGeom prst="rect">
            <a:avLst/>
          </a:prstGeom>
          <a:noFill/>
          <a:ln w="9525">
            <a:noFill/>
          </a:ln>
        </p:spPr>
        <p:txBody>
          <a:bodyPr>
            <a:spAutoFit/>
          </a:bodyPr>
          <a:p>
            <a:r>
              <a:rPr sz="2000" b="1" dirty="0">
                <a:solidFill>
                  <a:schemeClr val="bg1"/>
                </a:solidFill>
                <a:latin typeface="Times New Roman" panose="02020603050405020304" pitchFamily="18" charset="0"/>
                <a:cs typeface="Times New Roman" panose="02020603050405020304" pitchFamily="18" charset="0"/>
              </a:rPr>
              <a:t>Bacaan  </a:t>
            </a:r>
            <a:r>
              <a:rPr sz="2400" b="1" dirty="0">
                <a:solidFill>
                  <a:schemeClr val="bg1"/>
                </a:solidFill>
                <a:latin typeface="Arial" panose="020B0604020202020204" pitchFamily="34" charset="0"/>
              </a:rPr>
              <a:t>5-2</a:t>
            </a:r>
            <a:endParaRPr sz="2400" b="1" dirty="0">
              <a:solidFill>
                <a:schemeClr val="bg1"/>
              </a:solidFill>
              <a:latin typeface="Arial" panose="020B0604020202020204" pitchFamily="34" charset="0"/>
            </a:endParaRPr>
          </a:p>
        </p:txBody>
      </p:sp>
      <p:sp>
        <p:nvSpPr>
          <p:cNvPr id="7" name="Rectangle 6"/>
          <p:cNvSpPr/>
          <p:nvPr/>
        </p:nvSpPr>
        <p:spPr>
          <a:xfrm>
            <a:off x="457200" y="838200"/>
            <a:ext cx="8229600" cy="552450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it-IT"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Mengapa Tanggung Jawab Perusahaan </a:t>
            </a:r>
            <a:r>
              <a:rPr kumimoji="0" lang="it-IT" sz="24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Harus Mementingkan </a:t>
            </a:r>
            <a:r>
              <a:rPr kumimoji="0" lang="it-IT"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Kepentingan Orang Lain (Altruistis</a:t>
            </a:r>
            <a:r>
              <a:rPr kumimoji="0" lang="it-IT" sz="24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it-IT" sz="24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1200"/>
              </a:spcAft>
              <a:buClrTx/>
              <a:buSzTx/>
              <a:buFontTx/>
              <a:buNone/>
              <a:defRPr/>
            </a:pPr>
            <a:r>
              <a:rPr kumimoji="0" lang="en-US" sz="2000" b="0" i="0" u="none" strike="noStrike" kern="1200" cap="none" spc="0" normalizeH="0" baseline="0" noProof="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Andrew Kluth</a:t>
            </a:r>
            <a:endParaRPr kumimoji="0" lang="en-US" sz="2000" b="0" i="0" u="none" strike="noStrike" kern="1200" cap="none" spc="0" normalizeH="0" baseline="0" noProof="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363855" marR="0" lvl="0" indent="-269875" algn="l" defTabSz="914400" rtl="0" eaLnBrk="1" fontAlgn="base" latinLnBrk="0" hangingPunct="1">
              <a:lnSpc>
                <a:spcPct val="100000"/>
              </a:lnSpc>
              <a:spcBef>
                <a:spcPct val="0"/>
              </a:spcBef>
              <a:spcAft>
                <a:spcPts val="600"/>
              </a:spcAft>
              <a:buClr>
                <a:schemeClr val="accent1"/>
              </a:buClr>
              <a:buSzTx/>
              <a:buFont typeface="Arial" panose="020B0604020202020204" pitchFamily="34" charset="0"/>
              <a:buChar char="•"/>
              <a:defRPr/>
            </a:pP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pertama mendefinisikan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diri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melalui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terhadap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semua hal yang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dilakukannya, dan melakukan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lebih dari yang diwajibkan oleh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hukum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atau yang diminta oleh para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pemegang kepentingannya. </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269875"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Perusahaan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tersebut tidak membenarkan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aktivitas-aktivitas ini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dalam konteks bisnis: mereka hanya berpendapat bahwa hal tersebut adalah “hal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benar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untuk dilakukan.” </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269875"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Pada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awal pembentukannya,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ini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tidak memiliki kesulitan untuk menarik bakat-bakat muda yang tekun untuk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bergabung dan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awalnya tumbuh dengan pesat. Akan tetapi, perusahaan tersebut terhenti dalam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usahanya untuk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meningkatkan pangsa pasar. Berbagai survei pasar menyatakan bahwa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sejumlah besar orang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mendukung tujuan-tujuan perusahaan itu tetapi tidak bisa atau tidak akan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membayar harga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tinggi yang dikenakan perusahaan tersebut terhadap produk dan jasanya.</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Rectangle 7"/>
          <p:cNvSpPr/>
          <p:nvPr/>
        </p:nvSpPr>
        <p:spPr>
          <a:xfrm>
            <a:off x="533400" y="304800"/>
            <a:ext cx="8077200" cy="228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lt1"/>
              </a:solidFill>
              <a:effectLst/>
              <a:uLnTx/>
              <a:uFillTx/>
              <a:latin typeface="+mn-lt"/>
              <a:ea typeface="+mn-ea"/>
              <a:cs typeface="+mn-cs"/>
            </a:endParaRPr>
          </a:p>
        </p:txBody>
      </p:sp>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Rectangle 6"/>
          <p:cNvSpPr/>
          <p:nvPr/>
        </p:nvSpPr>
        <p:spPr>
          <a:xfrm>
            <a:off x="457200" y="685800"/>
            <a:ext cx="8229600" cy="5708650"/>
          </a:xfrm>
          <a:prstGeom prst="rect">
            <a:avLst/>
          </a:prstGeom>
        </p:spPr>
        <p:txBody>
          <a:bodyPr>
            <a:spAutoFit/>
          </a:bodyPr>
          <a:lstStyle/>
          <a:p>
            <a:pPr marL="363855" marR="0" lvl="0" indent="-269875" algn="l" defTabSz="914400" rtl="0" eaLnBrk="1" fontAlgn="base" latinLnBrk="0" hangingPunct="1">
              <a:lnSpc>
                <a:spcPct val="100000"/>
              </a:lnSpc>
              <a:spcBef>
                <a:spcPct val="0"/>
              </a:spcBef>
              <a:spcAft>
                <a:spcPts val="600"/>
              </a:spcAft>
              <a:buClr>
                <a:schemeClr val="accent1"/>
              </a:buClr>
              <a:buSzTx/>
              <a:buFont typeface="Arial" panose="020B0604020202020204" pitchFamily="34" charset="0"/>
              <a:buChar char="•"/>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kedua, seperti yang pertama, menerapkan sistem manajemen yang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menekankan pada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kesehatan, keselamatan, dan lingkungan yang diaudit dan diverifikasi secara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eksternal. Tetapi, semua dilakukannya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hanya untuk memenuhi peraturan, kebutuhan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klien, atau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bisnis. </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Sudah ditetapkan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secara jelas bahwa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tidak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akan melakukan aktivitas yang berhubungan dengan tanggung jawab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sosial,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kecuali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kalau hal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ini telah dibenarkan berdasarkan analisis biaya dan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manfaat. </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363855"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mengenakan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harga yang kompetitif dan dilihat sebagai organisasi yang patuh pada hukum,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sangat komersil</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namun adil. </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ts val="600"/>
              </a:spcBef>
              <a:spcAft>
                <a:spcPts val="600"/>
              </a:spcAft>
              <a:buClrTx/>
              <a:buSzTx/>
              <a:buFontTx/>
              <a:buNone/>
              <a:defRPr/>
            </a:pP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mana yang (1) lebih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mampu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untuk mengklaim tanggung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jawab perusahaan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sebagai bagian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integral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bisnisnya; (2) lebih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mungkin mengalami pertumbuhan keuntungan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berkelanjutan; (3) akan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mencapai target-target yang dijanjikan dengan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konsisten, dalam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kondisi baik maupun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buruk; dan (4) akan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terus melakukan aktivitas-aktivitasnya ketika personel seniornya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berubah? </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mana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lebih mungkin meyakinkan kelompok sejawatnya, rantai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pasokan, dan para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pemegang kepentingan lainnya bahwa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tersebut memiliki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model yang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kredibel, berkelanjutan</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dan menguntungkan?</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Rectangle 7"/>
          <p:cNvSpPr/>
          <p:nvPr/>
        </p:nvSpPr>
        <p:spPr>
          <a:xfrm>
            <a:off x="533400" y="304800"/>
            <a:ext cx="8077200" cy="457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lt1"/>
              </a:solidFill>
              <a:effectLst/>
              <a:uLnTx/>
              <a:uFillTx/>
              <a:latin typeface="+mn-lt"/>
              <a:ea typeface="+mn-ea"/>
              <a:cs typeface="+mn-cs"/>
            </a:endParaRPr>
          </a:p>
        </p:txBody>
      </p:sp>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6869" name="TextBox 5"/>
          <p:cNvSpPr txBox="1"/>
          <p:nvPr/>
        </p:nvSpPr>
        <p:spPr>
          <a:xfrm>
            <a:off x="609600" y="304800"/>
            <a:ext cx="7924800" cy="461963"/>
          </a:xfrm>
          <a:prstGeom prst="rect">
            <a:avLst/>
          </a:prstGeom>
          <a:noFill/>
          <a:ln w="9525">
            <a:noFill/>
          </a:ln>
        </p:spPr>
        <p:txBody>
          <a:bodyPr>
            <a:spAutoFit/>
          </a:bodyPr>
          <a:p>
            <a:r>
              <a:rPr sz="2000" b="1" dirty="0">
                <a:solidFill>
                  <a:schemeClr val="bg1"/>
                </a:solidFill>
                <a:latin typeface="Times New Roman" panose="02020603050405020304" pitchFamily="18" charset="0"/>
                <a:cs typeface="Times New Roman" panose="02020603050405020304" pitchFamily="18" charset="0"/>
              </a:rPr>
              <a:t>Bacaan  </a:t>
            </a:r>
            <a:r>
              <a:rPr sz="2400" b="1" dirty="0">
                <a:solidFill>
                  <a:schemeClr val="bg1"/>
                </a:solidFill>
                <a:latin typeface="Arial" panose="020B0604020202020204" pitchFamily="34" charset="0"/>
              </a:rPr>
              <a:t>5-3</a:t>
            </a:r>
            <a:endParaRPr sz="2400" b="1" dirty="0">
              <a:solidFill>
                <a:schemeClr val="bg1"/>
              </a:solidFill>
              <a:latin typeface="Arial" panose="020B0604020202020204" pitchFamily="34" charset="0"/>
            </a:endParaRPr>
          </a:p>
        </p:txBody>
      </p:sp>
      <p:sp>
        <p:nvSpPr>
          <p:cNvPr id="7" name="Rectangle 6"/>
          <p:cNvSpPr/>
          <p:nvPr/>
        </p:nvSpPr>
        <p:spPr>
          <a:xfrm>
            <a:off x="457200" y="838200"/>
            <a:ext cx="8229600" cy="5386388"/>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it-IT"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Apakah Menjadi Baik itu Layak</a:t>
            </a:r>
            <a:r>
              <a:rPr kumimoji="0" lang="it-IT" sz="24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it-IT" sz="24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1200"/>
              </a:spcAft>
              <a:buClrTx/>
              <a:buSzTx/>
              <a:buFontTx/>
              <a:buNone/>
              <a:defRPr/>
            </a:pPr>
            <a:r>
              <a:rPr kumimoji="0" lang="en-US" sz="2000" b="0" i="0" u="none" strike="noStrike" kern="1200" cap="none" spc="0" normalizeH="0" baseline="0" noProof="0" smtClean="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A.J. Vogl</a:t>
            </a:r>
            <a:endParaRPr kumimoji="0" lang="en-US" sz="2000" b="0" i="0" u="none" strike="noStrike" kern="1200" cap="none" spc="0" normalizeH="0" baseline="0" noProof="0">
              <a:ln>
                <a:noFill/>
              </a:ln>
              <a:solidFill>
                <a:prstClr val="black"/>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 kata para pendukung konsep kewarganegaraan perusahaan (</a:t>
            </a:r>
            <a:r>
              <a:rPr kumimoji="0" lang="en-US" sz="20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corporate citizenship</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percaya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bahwa zaman mereka—akhirnya telah datang</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Baik Anda seorang kritikus maupun pendukung, tidak diragukan lagi bahwa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kewarganegaraan perusahaan—suatu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istilah yang mencakup tanggung jawab sosial perusahaan (CSR)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dan keberlanjutan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en-US" sz="20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sustainability</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)—tidak lagi merupakan sebuah konsep yang disuarakan oleh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para idealis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tidak terlibat langsung dalam bisnis. Konsep ini telah memasuki praktik bisnis</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600"/>
              </a:spcBef>
              <a:spcAft>
                <a:spcPts val="600"/>
              </a:spcAft>
              <a:buClr>
                <a:schemeClr val="accent1"/>
              </a:buClr>
              <a:buSzTx/>
              <a:buFontTx/>
              <a:buNone/>
              <a:defRPr/>
            </a:pPr>
            <a:r>
              <a:rPr kumimoji="0" lang="sv-SE" sz="20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Tidak Ada Perbuatan Baik yang Tidak </a:t>
            </a:r>
            <a:r>
              <a:rPr kumimoji="0" lang="sv-SE" sz="2000" b="1"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Mendapatkan Kritik</a:t>
            </a:r>
            <a:endParaRPr kumimoji="0" lang="sv-SE" sz="2000" b="1"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Sepenting apa pun konsep kewarganegaraan perusahaan, konsep ini tetap menghadapi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tantangan-tantangan dari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dalam maupun dari luar perusahaan. </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Mungkin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rintangan yang paling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mematahkan harapan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adalah bahwa kewarganegaraan perusahaan yang paling menonjol jarang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menerima </a:t>
            </a:r>
            <a:r>
              <a:rPr kumimoji="0" lang="en-US" sz="2000" b="0" i="1"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penghargaan</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sepadan dengan reputasi mereka.</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Rectangle 7"/>
          <p:cNvSpPr/>
          <p:nvPr/>
        </p:nvSpPr>
        <p:spPr>
          <a:xfrm>
            <a:off x="533400" y="304800"/>
            <a:ext cx="8077200" cy="228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lt1"/>
              </a:solidFill>
              <a:effectLst/>
              <a:uLnTx/>
              <a:uFillTx/>
              <a:latin typeface="+mn-lt"/>
              <a:ea typeface="+mn-ea"/>
              <a:cs typeface="+mn-cs"/>
            </a:endParaRPr>
          </a:p>
        </p:txBody>
      </p:sp>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Rectangle 6"/>
          <p:cNvSpPr/>
          <p:nvPr/>
        </p:nvSpPr>
        <p:spPr>
          <a:xfrm>
            <a:off x="457200" y="685800"/>
            <a:ext cx="8229600" cy="4478338"/>
          </a:xfrm>
          <a:prstGeom prst="rect">
            <a:avLst/>
          </a:prstGeom>
        </p:spPr>
        <p:txBody>
          <a:bodyPr>
            <a:spAutoFit/>
          </a:bodyPr>
          <a:lstStyle/>
          <a:p>
            <a:pPr marL="457200" marR="0" lvl="0" indent="-457200" algn="l" defTabSz="914400" rtl="0" eaLnBrk="1" fontAlgn="base" latinLnBrk="0" hangingPunct="1">
              <a:lnSpc>
                <a:spcPct val="100000"/>
              </a:lnSpc>
              <a:spcBef>
                <a:spcPts val="600"/>
              </a:spcBef>
              <a:spcAft>
                <a:spcPts val="600"/>
              </a:spcAft>
              <a:buClr>
                <a:schemeClr val="accent1"/>
              </a:buClr>
              <a:buSzTx/>
              <a:buFontTx/>
              <a:buNone/>
              <a:defRPr/>
            </a:pPr>
            <a:r>
              <a:rPr kumimoji="0" lang="sv-SE" sz="20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Akankah Mereka Bersikap Baik pada Masa-masa Sulit?</a:t>
            </a:r>
            <a:endParaRPr kumimoji="0" lang="sv-SE" sz="20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Bayangan kemunafikan juga muncul dalam bagian yang lain: Apakah para karyawan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yang perusahaan-perusahaannya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mengklaim sebagai warga negara perusahaan yang baik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melihat aktivitas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kewarganegaraan perusahaannya sebagai pengalihan atau penyamaran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terhadap tuduhan-tuduhan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praktik kepemimpinan yang buruk dan pengelolaan yang payah</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600"/>
              </a:spcBef>
              <a:spcAft>
                <a:spcPts val="600"/>
              </a:spcAft>
              <a:buClr>
                <a:schemeClr val="accent1"/>
              </a:buClr>
              <a:buSzTx/>
              <a:buFontTx/>
              <a:buNone/>
              <a:defRPr/>
            </a:pPr>
            <a:r>
              <a:rPr kumimoji="0" lang="sv-SE" sz="2000" b="1"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Apakah </a:t>
            </a:r>
            <a:r>
              <a:rPr kumimoji="0" lang="sv-SE" sz="20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“Kasus Bisnis” Benar-Benar Memiliki Kasus</a:t>
            </a:r>
            <a:r>
              <a:rPr kumimoji="0" lang="sv-SE" sz="2000" b="1"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a:t>
            </a:r>
            <a:endParaRPr kumimoji="0" lang="sv-SE" sz="20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Sayang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sekali, sulit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untuk menghitung mengenai apa yang disebut dengan kontribusi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“keuntungan yang jujur” dalam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kerangka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biaya manfaat. </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Ya, akan ada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upaya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untuk meningkatkan penerapan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CSR. Tetapi</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terlebih dahulu,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perlu diharapkan agar para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pendukung konsep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kewarganegaraan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mempromosikan konsep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ini ke tingkat yang lebih tinggi dengan membuat konsep tata kelola perusahaan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sebagai </a:t>
            </a:r>
            <a:r>
              <a:rPr kumimoji="0" lang="en-US" sz="2000" b="0" i="1"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isu</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 name="Rectangle 7"/>
          <p:cNvSpPr/>
          <p:nvPr/>
        </p:nvSpPr>
        <p:spPr>
          <a:xfrm>
            <a:off x="533400" y="304800"/>
            <a:ext cx="8077200" cy="228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1" i="0" u="none" strike="noStrike" kern="1200" cap="none" spc="0" normalizeH="0" baseline="0" noProof="0">
              <a:ln>
                <a:noFill/>
              </a:ln>
              <a:solidFill>
                <a:schemeClr val="lt1"/>
              </a:solidFill>
              <a:effectLst/>
              <a:uLnTx/>
              <a:uFillTx/>
              <a:latin typeface="+mn-lt"/>
              <a:ea typeface="+mn-ea"/>
              <a:cs typeface="+mn-cs"/>
            </a:endParaRPr>
          </a:p>
        </p:txBody>
      </p:sp>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4" name="Footer Placeholder 3"/>
          <p:cNvSpPr txBox="1">
            <a:spLocks noGrp="1"/>
          </p:cNvSpPr>
          <p:nvPr>
            <p:ph type="ftr" sz="quarter" idx="11"/>
          </p:nvPr>
        </p:nvSpPr>
        <p:spPr>
          <a:xfrm>
            <a:off x="2819400" y="6356350"/>
            <a:ext cx="3505200" cy="365125"/>
          </a:xfrm>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BAB </a:t>
            </a:r>
            <a:r>
              <a:rPr kumimoji="0" lang="en-US" sz="1200" b="0" i="0" u="none" strike="noStrike" kern="1200" cap="none" spc="0" normalizeH="0" baseline="0" noProof="0" smtClean="0">
                <a:ln>
                  <a:noFill/>
                </a:ln>
                <a:solidFill>
                  <a:schemeClr val="tx1">
                    <a:tint val="75000"/>
                  </a:schemeClr>
                </a:solidFill>
                <a:effectLst/>
                <a:uLnTx/>
                <a:uFillTx/>
                <a:latin typeface="+mn-lt"/>
                <a:ea typeface="+mn-ea"/>
                <a:cs typeface="+mn-cs"/>
              </a:rPr>
              <a:t>5</a:t>
            </a:r>
            <a:r>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	ETIKA BISNIS - Hartman &amp; Desjardins</a:t>
            </a: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Rectangle 6"/>
          <p:cNvSpPr/>
          <p:nvPr/>
        </p:nvSpPr>
        <p:spPr>
          <a:xfrm>
            <a:off x="457200" y="685800"/>
            <a:ext cx="8229600" cy="5324475"/>
          </a:xfrm>
          <a:prstGeom prst="rect">
            <a:avLst/>
          </a:prstGeom>
        </p:spPr>
        <p:txBody>
          <a:bodyPr>
            <a:spAutoFit/>
          </a:bodyPr>
          <a:lstStyle/>
          <a:p>
            <a:pPr marL="457200" marR="0" lvl="0" indent="-457200" algn="l" defTabSz="914400" rtl="0" eaLnBrk="1" fontAlgn="base" latinLnBrk="0" hangingPunct="1">
              <a:lnSpc>
                <a:spcPct val="100000"/>
              </a:lnSpc>
              <a:spcBef>
                <a:spcPts val="600"/>
              </a:spcBef>
              <a:spcAft>
                <a:spcPts val="600"/>
              </a:spcAft>
              <a:buClr>
                <a:schemeClr val="accent1"/>
              </a:buClr>
              <a:buSzTx/>
              <a:buFontTx/>
              <a:buNone/>
              <a:defRPr/>
            </a:pPr>
            <a:r>
              <a:rPr kumimoji="0" lang="sv-SE" sz="2000" b="1"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Para </a:t>
            </a:r>
            <a:r>
              <a:rPr kumimoji="0" lang="sv-SE" sz="20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Investor sedang Mendengarkan</a:t>
            </a:r>
            <a:endParaRPr kumimoji="0" lang="sv-SE" sz="20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Bagi perusahaan-perusahaan dalam sektor yang tidak dianggap sebagai teladan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dalam kewarganegaraan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perusahaan—senjata, pornografi, perjudian, dan rokok (ya);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minuman keras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(mungkin); dan minyak (boleh jadi)—memiliki berita baik: Pasar </a:t>
            </a:r>
            <a:r>
              <a:rPr kumimoji="0" lang="en-US" sz="20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belum</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menghukum mereka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karena mereka tidak memiliki konsep kewarganegaraan perusahaan. Bagi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perusahaan-perusahaan yang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berada di sisi yang lainnya, juga ada kabar baik: Para investor </a:t>
            </a:r>
            <a:r>
              <a:rPr kumimoji="0" lang="en-US" sz="2000" b="0" i="1"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belum</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menghukum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mereka atas pengeluaran mereka bagi gerakan-gerakan sosial</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endPar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0" indent="-457200" algn="l" defTabSz="914400" rtl="0" eaLnBrk="1" fontAlgn="base" latinLnBrk="0" hangingPunct="1">
              <a:lnSpc>
                <a:spcPct val="100000"/>
              </a:lnSpc>
              <a:spcBef>
                <a:spcPts val="600"/>
              </a:spcBef>
              <a:spcAft>
                <a:spcPts val="600"/>
              </a:spcAft>
              <a:buClr>
                <a:schemeClr val="accent1"/>
              </a:buClr>
              <a:buSzTx/>
              <a:buFontTx/>
              <a:buNone/>
              <a:defRPr/>
            </a:pPr>
            <a:r>
              <a:rPr kumimoji="0" lang="sv-SE" sz="2000" b="1" i="0" u="none" strike="noStrike" kern="1200" cap="none" spc="0" normalizeH="0" baseline="0" noProof="0" smtClean="0">
                <a:ln>
                  <a:noFill/>
                </a:ln>
                <a:solidFill>
                  <a:schemeClr val="tx1"/>
                </a:solidFill>
                <a:effectLst/>
                <a:uLnTx/>
                <a:uFillTx/>
                <a:latin typeface="Times New Roman" panose="02020603050405020304" pitchFamily="18" charset="0"/>
                <a:ea typeface="+mn-ea"/>
                <a:cs typeface="Times New Roman" panose="02020603050405020304" pitchFamily="18" charset="0"/>
              </a:rPr>
              <a:t>Diserang dari Segala Sisi</a:t>
            </a:r>
            <a:endParaRPr kumimoji="0" lang="sv-SE" sz="20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
                <a:schemeClr val="accent1"/>
              </a:buClr>
              <a:buSzTx/>
              <a:buFontTx/>
              <a:buNone/>
              <a:defRPr/>
            </a:pP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Terdapat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banyak kritikan, dan kritik-kritik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ini datang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dari berbagai macam arah dan kadang-kadang tidak dapat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diprediksi. Sepertinya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keraguan mengenai sifat dasar dan tujuan kewarganegaraan perusahaan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akan terus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muncul dari semua bagian.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Tetapi,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dengan pelaporan dan inisiatif verifikasi dari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tanggung jawab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sosial yang ada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serta kemungkinan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peraturan pemerintah yang akan diberlakukan, </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ada alasan </a:t>
            </a: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untuk berpikir bahwa pendapat-pendapat miring mereka akan semakin terasingkan</a:t>
            </a:r>
            <a:r>
              <a:rPr kumimoji="0" lang="en-US" sz="2000" b="0" i="0" u="none" strike="noStrike" kern="1200" cap="none" spc="0" normalizeH="0" baseline="0" noProof="0" smtClean="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5" name="Rectangle 4"/>
          <p:cNvSpPr/>
          <p:nvPr/>
        </p:nvSpPr>
        <p:spPr>
          <a:xfrm>
            <a:off x="457200" y="1066800"/>
            <a:ext cx="8229600" cy="4016375"/>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1200"/>
              </a:spcAft>
              <a:buClrTx/>
              <a:buSzTx/>
              <a:buFontTx/>
              <a:buNone/>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Setelah mempelajari bab ini, Anda akan mampu untuk:</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438150" marR="0" lvl="0" indent="-342900" algn="l" defTabSz="914400" rtl="0" eaLnBrk="1" fontAlgn="base" latinLnBrk="0" hangingPunct="1">
              <a:lnSpc>
                <a:spcPct val="100000"/>
              </a:lnSpc>
              <a:spcBef>
                <a:spcPct val="0"/>
              </a:spcBef>
              <a:spcAft>
                <a:spcPts val="600"/>
              </a:spcAft>
              <a:buClr>
                <a:schemeClr val="accent1"/>
              </a:buClr>
              <a:buSzTx/>
              <a:buFont typeface="+mj-lt"/>
              <a:buAutoNum type="arabicPeriod"/>
              <a:defRPr/>
            </a:pPr>
            <a:r>
              <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Mendefinisikan tanggung jawab sosial perusahaan.</a:t>
            </a:r>
            <a:endPar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438150" marR="0" lvl="0" indent="-342900" algn="l" defTabSz="914400" rtl="0" eaLnBrk="1" fontAlgn="base" latinLnBrk="0" hangingPunct="1">
              <a:lnSpc>
                <a:spcPct val="100000"/>
              </a:lnSpc>
              <a:spcBef>
                <a:spcPct val="0"/>
              </a:spcBef>
              <a:spcAft>
                <a:spcPts val="600"/>
              </a:spcAft>
              <a:buClr>
                <a:schemeClr val="accent1"/>
              </a:buClr>
              <a:buSzTx/>
              <a:buFont typeface="+mj-lt"/>
              <a:buAutoNum type="arabicPeriod"/>
              <a:defRPr/>
            </a:pPr>
            <a:r>
              <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Mendiskusikan tiga model tanggung jawab sosial perusahaan (</a:t>
            </a:r>
            <a:r>
              <a:rPr kumimoji="0" lang="sv-SE" sz="20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corporate social responsibility</a:t>
            </a:r>
            <a:r>
              <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—CSR).</a:t>
            </a:r>
            <a:endPar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438150" marR="0" lvl="0" indent="-342900" algn="l" defTabSz="914400" rtl="0" eaLnBrk="1" fontAlgn="base" latinLnBrk="0" hangingPunct="1">
              <a:lnSpc>
                <a:spcPct val="100000"/>
              </a:lnSpc>
              <a:spcBef>
                <a:spcPct val="0"/>
              </a:spcBef>
              <a:spcAft>
                <a:spcPts val="600"/>
              </a:spcAft>
              <a:buClr>
                <a:schemeClr val="accent1"/>
              </a:buClr>
              <a:buSzTx/>
              <a:buFont typeface="+mj-lt"/>
              <a:buAutoNum type="arabicPeriod"/>
              <a:defRPr/>
            </a:pPr>
            <a:r>
              <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Mendiskusikan tantangan dalam mengidentifikasi objek tanggung jawab perusahaan.</a:t>
            </a:r>
            <a:endPar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438150" marR="0" lvl="0" indent="-342900" algn="l" defTabSz="914400" rtl="0" eaLnBrk="1" fontAlgn="base" latinLnBrk="0" hangingPunct="1">
              <a:lnSpc>
                <a:spcPct val="100000"/>
              </a:lnSpc>
              <a:spcBef>
                <a:spcPct val="0"/>
              </a:spcBef>
              <a:spcAft>
                <a:spcPts val="600"/>
              </a:spcAft>
              <a:buClr>
                <a:schemeClr val="accent1"/>
              </a:buClr>
              <a:buSzTx/>
              <a:buFont typeface="+mj-lt"/>
              <a:buAutoNum type="arabicPeriod"/>
              <a:defRPr/>
            </a:pPr>
            <a:r>
              <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Membedakan komponen-komponen atau elemen-elemen kunci dari istilah tanggung jawab.</a:t>
            </a:r>
            <a:endParaRPr kumimoji="0" lang="sv-SE"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438150" marR="0" lvl="0" indent="-342900" algn="l" defTabSz="914400" rtl="0" eaLnBrk="1" fontAlgn="base" latinLnBrk="0" hangingPunct="1">
              <a:lnSpc>
                <a:spcPct val="100000"/>
              </a:lnSpc>
              <a:spcBef>
                <a:spcPct val="0"/>
              </a:spcBef>
              <a:spcAft>
                <a:spcPts val="600"/>
              </a:spcAft>
              <a:buClr>
                <a:schemeClr val="accent1"/>
              </a:buClr>
              <a:buSzTx/>
              <a:buFont typeface="+mj-lt"/>
              <a:buAutoNum type="arabicPeriod"/>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Menjelaskan peran reputasi sebagai salah satu kemungkinan motivasi di balik tanggung jawab sosial perusahaan.</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a:p>
            <a:pPr marL="438150" marR="0" lvl="0" indent="-342900" algn="l" defTabSz="914400" rtl="0" eaLnBrk="1" fontAlgn="base" latinLnBrk="0" hangingPunct="1">
              <a:lnSpc>
                <a:spcPct val="100000"/>
              </a:lnSpc>
              <a:spcBef>
                <a:spcPct val="0"/>
              </a:spcBef>
              <a:spcAft>
                <a:spcPts val="600"/>
              </a:spcAft>
              <a:buClr>
                <a:schemeClr val="accent1"/>
              </a:buClr>
              <a:buSzTx/>
              <a:buFont typeface="+mj-lt"/>
              <a:buAutoNum type="arabicPeriod"/>
              <a:defRPr/>
            </a:pPr>
            <a:r>
              <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rPr>
              <a:t>Mengevaluasi klaim bahwa CSR itu “baik” bagi perusahaan.</a:t>
            </a:r>
            <a:endParaRPr kumimoji="0" lang="en-US" sz="20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Arial" panose="020B0604020202020204" pitchFamily="34" charset="0"/>
              <a:ea typeface="+mn-ea"/>
              <a:cs typeface="Arial" panose="020B0604020202020204" pitchFamily="34" charset="0"/>
            </a:endParaRPr>
          </a:p>
        </p:txBody>
      </p:sp>
      <p:grpSp>
        <p:nvGrpSpPr>
          <p:cNvPr id="6149" name="Group 6"/>
          <p:cNvGrpSpPr/>
          <p:nvPr/>
        </p:nvGrpSpPr>
        <p:grpSpPr>
          <a:xfrm>
            <a:off x="381000" y="304800"/>
            <a:ext cx="8305800" cy="685800"/>
            <a:chOff x="381000" y="304800"/>
            <a:chExt cx="8305800" cy="685800"/>
          </a:xfrm>
        </p:grpSpPr>
        <p:sp>
          <p:nvSpPr>
            <p:cNvPr id="6" name="TextBox 5"/>
            <p:cNvSpPr txBox="1"/>
            <p:nvPr/>
          </p:nvSpPr>
          <p:spPr>
            <a:xfrm>
              <a:off x="457200" y="390525"/>
              <a:ext cx="8229600" cy="523875"/>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       Tujuan Pembelajaran</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pic>
          <p:nvPicPr>
            <p:cNvPr id="6151" name="Picture 4"/>
            <p:cNvPicPr>
              <a:picLocks noChangeAspect="1"/>
            </p:cNvPicPr>
            <p:nvPr/>
          </p:nvPicPr>
          <p:blipFill>
            <a:blip r:embed="rId1"/>
            <a:stretch>
              <a:fillRect/>
            </a:stretch>
          </p:blipFill>
          <p:spPr>
            <a:xfrm>
              <a:off x="381000" y="304800"/>
              <a:ext cx="685800" cy="685800"/>
            </a:xfrm>
            <a:prstGeom prst="rect">
              <a:avLst/>
            </a:prstGeom>
            <a:noFill/>
            <a:ln w="9525">
              <a:noFill/>
            </a:ln>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Ada Tanggung Jawab Sosial bagi Perusahaan? Jika Ada, Apa Sumbernya?</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1600200" y="1371600"/>
            <a:ext cx="7086600" cy="156845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Secara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umum</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tanggung jawab sosial perusahaan (CSR—</a:t>
            </a:r>
            <a:r>
              <a:rPr kumimoji="0" lang="en-ID" alt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C</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orporate </a:t>
            </a:r>
            <a:r>
              <a:rPr kumimoji="0" lang="en-ID" alt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ocial </a:t>
            </a:r>
            <a:r>
              <a:rPr kumimoji="0" lang="en-ID" alt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R</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esponsibility</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mencakup berbagai tanggung jawab yang dimiliki perusahaan kepada masyarakat tempatnya beroperasi.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pic>
        <p:nvPicPr>
          <p:cNvPr id="7174" name="Picture 2"/>
          <p:cNvPicPr>
            <a:picLocks noChangeAspect="1"/>
          </p:cNvPicPr>
          <p:nvPr/>
        </p:nvPicPr>
        <p:blipFill>
          <a:blip r:embed="rId1"/>
          <a:stretch>
            <a:fillRect/>
          </a:stretch>
        </p:blipFill>
        <p:spPr>
          <a:xfrm>
            <a:off x="457200" y="1425575"/>
            <a:ext cx="1009650" cy="1009650"/>
          </a:xfrm>
          <a:prstGeom prst="rect">
            <a:avLst/>
          </a:prstGeom>
          <a:noFill/>
          <a:ln w="9525">
            <a:noFill/>
          </a:ln>
        </p:spPr>
      </p:pic>
      <p:sp>
        <p:nvSpPr>
          <p:cNvPr id="12" name="Rectangle 11"/>
          <p:cNvSpPr/>
          <p:nvPr/>
        </p:nvSpPr>
        <p:spPr>
          <a:xfrm>
            <a:off x="457200" y="2971800"/>
            <a:ext cx="8229600" cy="1570038"/>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Secara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khusus</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CSR menyarankan bahwa perusahaan mengidentifikasi kelompok pemegang kepentingan perusahaan dan memasukkan kebutuhan dan nilai-nilai mereka ke dalam proses pengambilan keputusan strategis dan operasional.</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grpSp>
        <p:nvGrpSpPr>
          <p:cNvPr id="7176" name="Group 17"/>
          <p:cNvGrpSpPr>
            <a:grpSpLocks noChangeAspect="1"/>
          </p:cNvGrpSpPr>
          <p:nvPr/>
        </p:nvGrpSpPr>
        <p:grpSpPr>
          <a:xfrm>
            <a:off x="4572000" y="4953000"/>
            <a:ext cx="3581400" cy="1068388"/>
            <a:chOff x="2667000" y="533398"/>
            <a:chExt cx="4343400" cy="1295402"/>
          </a:xfrm>
        </p:grpSpPr>
        <p:sp>
          <p:nvSpPr>
            <p:cNvPr id="14" name="Oval 13"/>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Oval 14"/>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Oval 15"/>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Ada Tanggung Jawab Sosial bagi Perusahaan? Jika Ada, Apa Sumbernya?</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1600200" y="1371600"/>
            <a:ext cx="7086600" cy="1570038"/>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Menurut para pendukung CSR, sebuah perusahaan seharusnya berada di atas atau melebihi maksimalisasi keuntungan, atau paling tidak aktivitas CSR berkontribusi pada tujuan tersebut.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2971800"/>
            <a:ext cx="8229600" cy="1570038"/>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Argumen atas CSR didasarkan pada prinsip ekonomi maupun etika (“kewarganegaraan/</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citizenship</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yang tidak bertujuan eksklusif ataupun menyeluruh namun sekedar membantu kita dalam mendiskusikan perbedaan.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pic>
        <p:nvPicPr>
          <p:cNvPr id="8199" name="Picture 6"/>
          <p:cNvPicPr>
            <a:picLocks noChangeAspect="1"/>
          </p:cNvPicPr>
          <p:nvPr/>
        </p:nvPicPr>
        <p:blipFill>
          <a:blip r:embed="rId1"/>
          <a:stretch>
            <a:fillRect/>
          </a:stretch>
        </p:blipFill>
        <p:spPr>
          <a:xfrm>
            <a:off x="495300" y="1447800"/>
            <a:ext cx="952500" cy="1047750"/>
          </a:xfrm>
          <a:prstGeom prst="rect">
            <a:avLst/>
          </a:prstGeom>
          <a:noFill/>
          <a:ln w="9525">
            <a:noFill/>
          </a:ln>
        </p:spPr>
      </p:pic>
      <p:grpSp>
        <p:nvGrpSpPr>
          <p:cNvPr id="8200" name="Group 17"/>
          <p:cNvGrpSpPr>
            <a:grpSpLocks noChangeAspect="1"/>
          </p:cNvGrpSpPr>
          <p:nvPr/>
        </p:nvGrpSpPr>
        <p:grpSpPr>
          <a:xfrm>
            <a:off x="4572000" y="4953000"/>
            <a:ext cx="3581400" cy="1068388"/>
            <a:chOff x="2667000" y="533398"/>
            <a:chExt cx="4343400" cy="1295402"/>
          </a:xfrm>
        </p:grpSpPr>
        <p:sp>
          <p:nvSpPr>
            <p:cNvPr id="10" name="Oval 9"/>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Oval 10"/>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Oval 12"/>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Ada Tanggung Jawab Sosial bagi Perusahaan? Jika Ada, Apa Sumbernya?</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1371600"/>
            <a:ext cx="8229600" cy="3278188"/>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1200"/>
              </a:spcAft>
              <a:buClrTx/>
              <a:buSzTx/>
              <a:buFontTx/>
              <a:buNone/>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Argumen atas CSR 	(1/3)</a:t>
            </a:r>
            <a:endPar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terlibat dalam upaya tanggung jawab sosial semata-mata bagi kepentingan umum tanpa mengharapkan balasan komersil atas kontribusi itu.</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1" indent="0" algn="l" defTabSz="914400" rtl="0" eaLnBrk="1" fontAlgn="base" latinLnBrk="0" hangingPunct="1">
              <a:lnSpc>
                <a:spcPct val="100000"/>
              </a:lnSpc>
              <a:spcBef>
                <a:spcPct val="0"/>
              </a:spcBef>
              <a:spcAft>
                <a:spcPts val="1200"/>
              </a:spcAft>
              <a:buClrTx/>
              <a:buSzTx/>
              <a:buFontTx/>
              <a:buNone/>
              <a:defRPr/>
            </a:pPr>
            <a:r>
              <a:rPr kumimoji="0" lang="en-US" sz="24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Model kewarganegaraan perusahaan dari CSR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corporate citizenship model of CSR</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ini sering kali ada ketika terdapat seorang pemimpin kuat yang memiliki rasa tanggung jawab dan kedekatan dengan komunitasnya.</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grpSp>
        <p:nvGrpSpPr>
          <p:cNvPr id="9222" name="Group 17"/>
          <p:cNvGrpSpPr>
            <a:grpSpLocks noChangeAspect="1"/>
          </p:cNvGrpSpPr>
          <p:nvPr/>
        </p:nvGrpSpPr>
        <p:grpSpPr>
          <a:xfrm>
            <a:off x="4572000" y="4953000"/>
            <a:ext cx="3581400" cy="1068388"/>
            <a:chOff x="2667000" y="533398"/>
            <a:chExt cx="4343400" cy="1295402"/>
          </a:xfrm>
        </p:grpSpPr>
        <p:sp>
          <p:nvSpPr>
            <p:cNvPr id="10" name="Oval 9"/>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1" name="Oval 10"/>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Oval 12"/>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Ada Tanggung Jawab Sosial bagi Perusahaan? Jika Ada, Apa Sumbernya?</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1371600"/>
            <a:ext cx="8229600" cy="3570288"/>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Argumen atas CSR 	(2/3)</a:t>
            </a:r>
            <a:endPar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Menurut beberapa pendukung pandangan tanggung jawab sosial, perusahaan memetik keuntungan dari kegiatan melayani sebagai anggota komunitas sehingga memiliki kewajiban yang bersifat timbal-balik kepada komunitasnya.</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1" indent="0" algn="l" defTabSz="914400" rtl="0" eaLnBrk="1" fontAlgn="base" latinLnBrk="0" hangingPunct="1">
              <a:lnSpc>
                <a:spcPct val="100000"/>
              </a:lnSpc>
              <a:spcBef>
                <a:spcPct val="0"/>
              </a:spcBef>
              <a:spcAft>
                <a:spcPts val="600"/>
              </a:spcAft>
              <a:buClrTx/>
              <a:buSzTx/>
              <a:buFontTx/>
              <a:buNone/>
              <a:defRPr/>
            </a:pPr>
            <a:r>
              <a:rPr kumimoji="0" lang="en-US" sz="24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Model kontrak sosial dari CSR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social contract model of CSR</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berpendapat bahwa perusahaan memiliki tanggung jawab untuk menghormati hak-hak moral berbagai pemegang kepentingan perusahaan.</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Ada Tanggung Jawab Sosial bagi Perusahaan? Jika Ada, Apa Sumbernya?</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1371600"/>
            <a:ext cx="8229600" cy="3200400"/>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rPr>
              <a:t>Argumen atas CSR 	(3/3)</a:t>
            </a:r>
            <a:endParaRPr kumimoji="0" lang="en-US" sz="2400" b="1"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Model kepentingan pribadi yang tercerahkan dari CSR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enlightened self-interest model of CSR</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menyatakan bahwa memasukkan tanggung jawab sosial ke dalam budaya perusahaan dapat menghasilkan keunggulan pasar yang kompetitif bagi perusahaan yang bersangkutan.</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1"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Keunggulan ini dapat berkontribusi bagi merek perusahaan pada saat ini dan di masa depan.</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grpSp>
        <p:nvGrpSpPr>
          <p:cNvPr id="11270" name="Group 17"/>
          <p:cNvGrpSpPr>
            <a:grpSpLocks noChangeAspect="1"/>
          </p:cNvGrpSpPr>
          <p:nvPr/>
        </p:nvGrpSpPr>
        <p:grpSpPr>
          <a:xfrm>
            <a:off x="4572000" y="4953000"/>
            <a:ext cx="3581400" cy="1068388"/>
            <a:chOff x="2667000" y="533398"/>
            <a:chExt cx="4343400" cy="1295402"/>
          </a:xfrm>
        </p:grpSpPr>
        <p:sp>
          <p:nvSpPr>
            <p:cNvPr id="17" name="Oval 16"/>
            <p:cNvSpPr>
              <a:spLocks noChangeAspect="1"/>
            </p:cNvSpPr>
            <p:nvPr/>
          </p:nvSpPr>
          <p:spPr>
            <a:xfrm flipV="1">
              <a:off x="5714697" y="533398"/>
              <a:ext cx="1295703"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8" name="Oval 17"/>
            <p:cNvSpPr>
              <a:spLocks noChangeAspect="1"/>
            </p:cNvSpPr>
            <p:nvPr/>
          </p:nvSpPr>
          <p:spPr>
            <a:xfrm flipV="1">
              <a:off x="2667000" y="533398"/>
              <a:ext cx="1295705"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9" name="Oval 18"/>
            <p:cNvSpPr>
              <a:spLocks noChangeAspect="1"/>
            </p:cNvSpPr>
            <p:nvPr/>
          </p:nvSpPr>
          <p:spPr>
            <a:xfrm flipV="1">
              <a:off x="4191811" y="533398"/>
              <a:ext cx="1293779" cy="1295402"/>
            </a:xfrm>
            <a:prstGeom prst="ellipse">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Number Placeholder 1"/>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en-US" sz="1200" dirty="0">
                <a:solidFill>
                  <a:srgbClr val="898989"/>
                </a:solidFill>
                <a:latin typeface="Calibri" panose="020F0502020204030204" pitchFamily="34" charset="0"/>
              </a:rPr>
            </a:fld>
            <a:endParaRPr lang="en-US" sz="1200" dirty="0">
              <a:solidFill>
                <a:srgbClr val="898989"/>
              </a:solidFill>
              <a:latin typeface="Calibri" panose="020F0502020204030204" pitchFamily="34" charset="0"/>
            </a:endParaRPr>
          </a:p>
        </p:txBody>
      </p:sp>
      <p:sp>
        <p:nvSpPr>
          <p:cNvPr id="6" name="TextBox 5"/>
          <p:cNvSpPr txBox="1"/>
          <p:nvPr/>
        </p:nvSpPr>
        <p:spPr>
          <a:xfrm>
            <a:off x="457200" y="304800"/>
            <a:ext cx="8229600" cy="954088"/>
          </a:xfrm>
          <a:prstGeom prst="rect">
            <a:avLst/>
          </a:prstGeom>
          <a:noFill/>
        </p:spPr>
        <p:txBody>
          <a:bodyPr>
            <a:spAutoFit/>
          </a:bodyPr>
          <a:lstStyle/>
          <a:p>
            <a:pPr marR="0" defTabSz="914400">
              <a:buClrTx/>
              <a:buSzTx/>
              <a:buFontTx/>
              <a:buNone/>
              <a:defRPr/>
            </a:pPr>
            <a:r>
              <a:rPr kumimoji="0" lang="en-US" sz="2800" b="1"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rPr>
              <a:t>Apakah Ada Tanggung Jawab Sosial bagi Perusahaan? Jika Ada, Apa Sumbernya?</a:t>
            </a:r>
            <a:endParaRPr kumimoji="0" lang="en-US" sz="2800" kern="1200" cap="none" spc="0" normalizeH="0" baseline="0" noProof="0">
              <a:solidFill>
                <a:schemeClr val="tx2">
                  <a:lumMod val="60000"/>
                  <a:lumOff val="40000"/>
                </a:schemeClr>
              </a:solidFill>
              <a:latin typeface="Times New Roman" panose="02020603050405020304" pitchFamily="18" charset="0"/>
              <a:ea typeface="+mn-ea"/>
              <a:cs typeface="Times New Roman" panose="02020603050405020304" pitchFamily="18" charset="0"/>
            </a:endParaRPr>
          </a:p>
        </p:txBody>
      </p:sp>
      <p:sp>
        <p:nvSpPr>
          <p:cNvPr id="12" name="Rectangle 11"/>
          <p:cNvSpPr/>
          <p:nvPr/>
        </p:nvSpPr>
        <p:spPr>
          <a:xfrm>
            <a:off x="457200" y="1371600"/>
            <a:ext cx="8229600" cy="4094163"/>
          </a:xfrm>
          <a:prstGeom prst="rect">
            <a:avLst/>
          </a:prstGeom>
        </p:spPr>
        <p:txBody>
          <a:bodyPr>
            <a:spAutoFit/>
          </a:bodyPr>
          <a:lstStyle/>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Pandangan umum mengenai tanggung jawab sosial perusahaan berakar pada tradisi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utilitarianisme</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dan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ekonomi neo-klasik</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1" indent="0" algn="l" defTabSz="914400" rtl="0" eaLnBrk="1" fontAlgn="base" latinLnBrk="0" hangingPunct="1">
              <a:lnSpc>
                <a:spcPct val="100000"/>
              </a:lnSpc>
              <a:spcBef>
                <a:spcPct val="0"/>
              </a:spcBef>
              <a:spcAft>
                <a:spcPts val="12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Sebagai agen dari pemilik bisnis, para manajer memiliki tanggung jawab utama untuk meraih keuntungan maksimal bagi para pemegang saham perusahaan.</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Baik </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aturan hukum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maupun </a:t>
            </a:r>
            <a:r>
              <a:rPr kumimoji="0" lang="en-US" sz="2400" b="1"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kebiasaan etis </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a:t>
            </a:r>
            <a:r>
              <a:rPr kumimoji="0" lang="en-US" sz="2400" b="0" i="1"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ethical custom</a:t>
            </a: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 berfungsi sebagai batasan pencapaian keuntungan perusahaan. </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a:p>
            <a:pPr marL="457200" marR="0" lvl="1" indent="0" algn="l" defTabSz="914400" rtl="0" eaLnBrk="1" fontAlgn="base" latinLnBrk="0" hangingPunct="1">
              <a:lnSpc>
                <a:spcPct val="100000"/>
              </a:lnSpc>
              <a:spcBef>
                <a:spcPct val="0"/>
              </a:spcBef>
              <a:spcAft>
                <a:spcPts val="600"/>
              </a:spcAft>
              <a:buClrTx/>
              <a:buSzTx/>
              <a:buFontTx/>
              <a:buNone/>
              <a:defRPr/>
            </a:pPr>
            <a:r>
              <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rPr>
              <a:t>Perusahaan memiliki tanggung jawab untuk mendapatkan keuntungan di dalam cakupan aturan hukum dan dalam batasan-batasan kebiasaan etis.</a:t>
            </a:r>
            <a:endParaRPr kumimoji="0" lang="en-US" sz="2400" b="0" i="0" u="none" strike="noStrike" kern="1200" cap="none" spc="0" normalizeH="0" baseline="0" noProof="0">
              <a:ln>
                <a:noFill/>
              </a:ln>
              <a:solidFill>
                <a:schemeClr val="tx1"/>
              </a:solidFill>
              <a:effectLst>
                <a:outerShdw blurRad="38100" dist="38100" dir="2700000" algn="tl">
                  <a:srgbClr val="000000">
                    <a:alpha val="43137"/>
                  </a:srgbClr>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17485</Words>
  <Application>WPS Presentation</Application>
  <PresentationFormat>On-screen Show (4:3)</PresentationFormat>
  <Paragraphs>279</Paragraphs>
  <Slides>29</Slides>
  <Notes>36</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29</vt:i4>
      </vt:variant>
    </vt:vector>
  </HeadingPairs>
  <TitlesOfParts>
    <vt:vector size="37" baseType="lpstr">
      <vt:lpstr>Arial</vt:lpstr>
      <vt:lpstr>SimSun</vt:lpstr>
      <vt:lpstr>Wingdings</vt:lpstr>
      <vt:lpstr>Calibri</vt:lpstr>
      <vt:lpstr>Times New Roman</vt:lpstr>
      <vt:lpstr>Microsoft YaHei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Bisnis HARTMAN DESJARDINS</dc:title>
  <dc:creator>Rudi Pg</dc:creator>
  <cp:lastModifiedBy>ASUS</cp:lastModifiedBy>
  <cp:revision>920</cp:revision>
  <dcterms:created xsi:type="dcterms:W3CDTF">2006-08-16T00:00:00Z</dcterms:created>
  <dcterms:modified xsi:type="dcterms:W3CDTF">2024-12-21T04:59:31Z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46A81AB9563C48D58ED6A165055F722D</vt:lpwstr>
  </property>
  <property fmtid="{D5CDD505-2E9C-101B-9397-08002B2CF9AE}" pid="3" name="KSOProductBuildVer">
    <vt:lpwstr>1033-11.2.0.10443</vt:lpwstr>
  </property>
</Properties>
</file>